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26AB611-1839-497D-AFBB-A7E4DAF15777}" type="datetimeFigureOut">
              <a:rPr lang="el-GR" smtClean="0"/>
              <a:pPr/>
              <a:t>5/6/2022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BC1000-4E35-4893-B1BE-91BE5A98EB95}" type="slidenum">
              <a:rPr lang="el-GR" smtClean="0"/>
              <a:pPr/>
              <a:t>‹#›</a:t>
            </a:fld>
            <a:endParaRPr lang="el-G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6AB611-1839-497D-AFBB-A7E4DAF15777}" type="datetimeFigureOut">
              <a:rPr lang="el-GR" smtClean="0"/>
              <a:pPr/>
              <a:t>5/6/2022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BC1000-4E35-4893-B1BE-91BE5A98EB9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6AB611-1839-497D-AFBB-A7E4DAF15777}" type="datetimeFigureOut">
              <a:rPr lang="el-GR" smtClean="0"/>
              <a:pPr/>
              <a:t>5/6/2022</a:t>
            </a:fld>
            <a:endParaRPr lang="el-GR"/>
          </a:p>
        </p:txBody>
      </p:sp>
      <p:sp>
        <p:nvSpPr>
          <p:cNvPr id="5" name="Footer Placeholder 4"/>
          <p:cNvSpPr>
            <a:spLocks noGrp="1"/>
          </p:cNvSpPr>
          <p:nvPr>
            <p:ph type="ftr" sz="quarter" idx="11"/>
          </p:nvPr>
        </p:nvSpPr>
        <p:spPr>
          <a:xfrm>
            <a:off x="2640597" y="6377459"/>
            <a:ext cx="3836404" cy="365125"/>
          </a:xfrm>
        </p:spPr>
        <p:txBody>
          <a:bodyPr/>
          <a:lstStyle/>
          <a:p>
            <a:endParaRPr lang="el-GR"/>
          </a:p>
        </p:txBody>
      </p:sp>
      <p:sp>
        <p:nvSpPr>
          <p:cNvPr id="6" name="Slide Number Placeholder 5"/>
          <p:cNvSpPr>
            <a:spLocks noGrp="1"/>
          </p:cNvSpPr>
          <p:nvPr>
            <p:ph type="sldNum" sz="quarter" idx="12"/>
          </p:nvPr>
        </p:nvSpPr>
        <p:spPr/>
        <p:txBody>
          <a:bodyPr/>
          <a:lstStyle/>
          <a:p>
            <a:fld id="{B9BC1000-4E35-4893-B1BE-91BE5A98EB9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6AB611-1839-497D-AFBB-A7E4DAF15777}" type="datetimeFigureOut">
              <a:rPr lang="el-GR" smtClean="0"/>
              <a:pPr/>
              <a:t>5/6/2022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BC1000-4E35-4893-B1BE-91BE5A98EB9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26AB611-1839-497D-AFBB-A7E4DAF15777}" type="datetimeFigureOut">
              <a:rPr lang="el-GR" smtClean="0"/>
              <a:pPr/>
              <a:t>5/6/2022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BC1000-4E35-4893-B1BE-91BE5A98EB95}"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6AB611-1839-497D-AFBB-A7E4DAF15777}" type="datetimeFigureOut">
              <a:rPr lang="el-GR" smtClean="0"/>
              <a:pPr/>
              <a:t>5/6/2022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BC1000-4E35-4893-B1BE-91BE5A98EB9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26AB611-1839-497D-AFBB-A7E4DAF15777}" type="datetimeFigureOut">
              <a:rPr lang="el-GR" smtClean="0"/>
              <a:pPr/>
              <a:t>5/6/2022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9BC1000-4E35-4893-B1BE-91BE5A98EB9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6AB611-1839-497D-AFBB-A7E4DAF15777}" type="datetimeFigureOut">
              <a:rPr lang="el-GR" smtClean="0"/>
              <a:pPr/>
              <a:t>5/6/2022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9BC1000-4E35-4893-B1BE-91BE5A98EB9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AB611-1839-497D-AFBB-A7E4DAF15777}" type="datetimeFigureOut">
              <a:rPr lang="el-GR" smtClean="0"/>
              <a:pPr/>
              <a:t>5/6/2022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9BC1000-4E35-4893-B1BE-91BE5A98EB9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26AB611-1839-497D-AFBB-A7E4DAF15777}" type="datetimeFigureOut">
              <a:rPr lang="el-GR" smtClean="0"/>
              <a:pPr/>
              <a:t>5/6/2022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BC1000-4E35-4893-B1BE-91BE5A98EB95}" type="slidenum">
              <a:rPr lang="el-GR" smtClean="0"/>
              <a:pPr/>
              <a:t>‹#›</a:t>
            </a:fld>
            <a:endParaRPr lang="el-G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26AB611-1839-497D-AFBB-A7E4DAF15777}" type="datetimeFigureOut">
              <a:rPr lang="el-GR" smtClean="0"/>
              <a:pPr/>
              <a:t>5/6/2022</a:t>
            </a:fld>
            <a:endParaRPr lang="el-G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l-GR"/>
          </a:p>
        </p:txBody>
      </p:sp>
      <p:sp>
        <p:nvSpPr>
          <p:cNvPr id="7" name="Slide Number Placeholder 6"/>
          <p:cNvSpPr>
            <a:spLocks noGrp="1"/>
          </p:cNvSpPr>
          <p:nvPr>
            <p:ph type="sldNum" sz="quarter" idx="12"/>
          </p:nvPr>
        </p:nvSpPr>
        <p:spPr>
          <a:xfrm>
            <a:off x="8339328" y="1170432"/>
            <a:ext cx="733864" cy="201168"/>
          </a:xfrm>
        </p:spPr>
        <p:txBody>
          <a:bodyPr/>
          <a:lstStyle/>
          <a:p>
            <a:fld id="{B9BC1000-4E35-4893-B1BE-91BE5A98EB95}"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26AB611-1839-497D-AFBB-A7E4DAF15777}" type="datetimeFigureOut">
              <a:rPr lang="el-GR" smtClean="0"/>
              <a:pPr/>
              <a:t>5/6/2022</a:t>
            </a:fld>
            <a:endParaRPr lang="el-G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l-G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9BC1000-4E35-4893-B1BE-91BE5A98EB9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oppep.gr/teens/index.php?option=com_videos&amp;view=playvideo&amp;Itemid=740&amp;videoid=98" TargetMode="External"/><Relationship Id="rId2" Type="http://schemas.openxmlformats.org/officeDocument/2006/relationships/hyperlink" Target="https://www.eoppep.gr/teens/index.php?option=com_videos&amp;view=playvideo&amp;Itemid=740&amp;videoid=36"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3zuvdz3GiTQ" TargetMode="External"/><Relationship Id="rId2" Type="http://schemas.openxmlformats.org/officeDocument/2006/relationships/hyperlink" Target="https://www.youtube.com/watch?v=9iYc76Sj3KU" TargetMode="External"/><Relationship Id="rId1" Type="http://schemas.openxmlformats.org/officeDocument/2006/relationships/slideLayout" Target="../slideLayouts/slideLayout3.xml"/><Relationship Id="rId5" Type="http://schemas.openxmlformats.org/officeDocument/2006/relationships/hyperlink" Target="https://www.youtube.com/watch?v=P3os_16N-9Y" TargetMode="External"/><Relationship Id="rId4" Type="http://schemas.openxmlformats.org/officeDocument/2006/relationships/hyperlink" Target="https://www.youtube.com/watch?v=GjMY1BtExp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0"/>
            <a:ext cx="7772400" cy="1470025"/>
          </a:xfrm>
        </p:spPr>
        <p:txBody>
          <a:bodyPr>
            <a:normAutofit/>
          </a:bodyPr>
          <a:lstStyle/>
          <a:p>
            <a:pPr algn="ctr"/>
            <a:r>
              <a:rPr lang="el-GR" b="1" dirty="0">
                <a:latin typeface="Comic Sans MS" pitchFamily="66" charset="0"/>
              </a:rPr>
              <a:t>Τι θα γίνεις... όταν μεγαλώσεις;;;</a:t>
            </a:r>
            <a:endParaRPr lang="el-GR" dirty="0">
              <a:latin typeface="Comic Sans MS" pitchFamily="66" charset="0"/>
            </a:endParaRPr>
          </a:p>
        </p:txBody>
      </p:sp>
      <p:sp>
        <p:nvSpPr>
          <p:cNvPr id="3" name="Subtitle 2"/>
          <p:cNvSpPr>
            <a:spLocks noGrp="1"/>
          </p:cNvSpPr>
          <p:nvPr>
            <p:ph type="subTitle" idx="1"/>
          </p:nvPr>
        </p:nvSpPr>
        <p:spPr>
          <a:xfrm>
            <a:off x="285720" y="1785926"/>
            <a:ext cx="8572560" cy="4857784"/>
          </a:xfrm>
        </p:spPr>
        <p:txBody>
          <a:bodyPr>
            <a:normAutofit fontScale="25000" lnSpcReduction="20000"/>
          </a:bodyPr>
          <a:lstStyle/>
          <a:p>
            <a:pPr marR="36576" lvl="0" algn="ctr">
              <a:spcBef>
                <a:spcPts val="0"/>
              </a:spcBef>
              <a:buClr>
                <a:srgbClr val="FF388C"/>
              </a:buClr>
              <a:buSzPct val="80000"/>
            </a:pPr>
            <a:r>
              <a:rPr lang="el-GR" sz="12800" b="1" i="1" u="sng" dirty="0" smtClean="0">
                <a:ln>
                  <a:solidFill>
                    <a:srgbClr val="666666"/>
                  </a:solidFill>
                </a:ln>
                <a:solidFill>
                  <a:srgbClr val="666666">
                    <a:lumMod val="20000"/>
                    <a:lumOff val="80000"/>
                  </a:srgbClr>
                </a:solidFill>
                <a:latin typeface="Comic Sans MS" pitchFamily="66" charset="0"/>
              </a:rPr>
              <a:t>ΕΡΓΑΣΤΗΡΙΑ ΔΕΞΙΟΤΗΤΩΝ </a:t>
            </a:r>
            <a:r>
              <a:rPr lang="el-GR" sz="12800" b="1" i="1" dirty="0" smtClean="0">
                <a:ln>
                  <a:solidFill>
                    <a:srgbClr val="666666"/>
                  </a:solidFill>
                </a:ln>
                <a:solidFill>
                  <a:srgbClr val="666666">
                    <a:lumMod val="20000"/>
                    <a:lumOff val="80000"/>
                  </a:srgbClr>
                </a:solidFill>
                <a:latin typeface="Comic Sans MS" pitchFamily="66" charset="0"/>
              </a:rPr>
              <a:t>– </a:t>
            </a:r>
            <a:r>
              <a:rPr lang="el-GR" sz="12800" b="1" i="1" u="sng" dirty="0" smtClean="0">
                <a:ln>
                  <a:solidFill>
                    <a:srgbClr val="666666"/>
                  </a:solidFill>
                </a:ln>
                <a:solidFill>
                  <a:srgbClr val="666666">
                    <a:lumMod val="20000"/>
                    <a:lumOff val="80000"/>
                  </a:srgbClr>
                </a:solidFill>
                <a:latin typeface="Comic Sans MS" pitchFamily="66" charset="0"/>
              </a:rPr>
              <a:t>Τάξη </a:t>
            </a:r>
            <a:r>
              <a:rPr lang="el-GR" sz="12800" b="1" i="1" u="sng" dirty="0">
                <a:ln>
                  <a:solidFill>
                    <a:srgbClr val="666666"/>
                  </a:solidFill>
                </a:ln>
                <a:solidFill>
                  <a:srgbClr val="666666">
                    <a:lumMod val="20000"/>
                    <a:lumOff val="80000"/>
                  </a:srgbClr>
                </a:solidFill>
                <a:latin typeface="Comic Sans MS" pitchFamily="66" charset="0"/>
              </a:rPr>
              <a:t>Γ΄</a:t>
            </a:r>
            <a:endParaRPr lang="en-US" sz="12800" b="1" i="1" u="sng" dirty="0">
              <a:ln>
                <a:solidFill>
                  <a:srgbClr val="666666"/>
                </a:solidFill>
              </a:ln>
              <a:solidFill>
                <a:srgbClr val="666666">
                  <a:lumMod val="20000"/>
                  <a:lumOff val="80000"/>
                </a:srgbClr>
              </a:solidFill>
              <a:latin typeface="Comic Sans MS" pitchFamily="66" charset="0"/>
            </a:endParaRPr>
          </a:p>
          <a:p>
            <a:pPr marR="36576" lvl="0" algn="ctr">
              <a:spcBef>
                <a:spcPts val="0"/>
              </a:spcBef>
              <a:buClr>
                <a:srgbClr val="FF388C"/>
              </a:buClr>
              <a:buSzPct val="80000"/>
            </a:pPr>
            <a:r>
              <a:rPr lang="el-GR" sz="12800" b="1" i="1" dirty="0">
                <a:ln>
                  <a:solidFill>
                    <a:srgbClr val="666666"/>
                  </a:solidFill>
                </a:ln>
                <a:solidFill>
                  <a:srgbClr val="666666">
                    <a:lumMod val="20000"/>
                    <a:lumOff val="80000"/>
                  </a:srgbClr>
                </a:solidFill>
                <a:latin typeface="Comic Sans MS" pitchFamily="66" charset="0"/>
              </a:rPr>
              <a:t>  </a:t>
            </a:r>
            <a:endParaRPr lang="el-GR" sz="12800" b="1" dirty="0">
              <a:ln>
                <a:solidFill>
                  <a:srgbClr val="666666"/>
                </a:solidFill>
              </a:ln>
              <a:solidFill>
                <a:srgbClr val="666666">
                  <a:lumMod val="20000"/>
                  <a:lumOff val="80000"/>
                </a:srgbClr>
              </a:solidFill>
              <a:latin typeface="Comic Sans MS" pitchFamily="66" charset="0"/>
            </a:endParaRPr>
          </a:p>
          <a:p>
            <a:pPr marR="36576" lvl="0" algn="ctr">
              <a:spcBef>
                <a:spcPts val="0"/>
              </a:spcBef>
              <a:buClr>
                <a:srgbClr val="FF388C"/>
              </a:buClr>
              <a:buSzPct val="80000"/>
            </a:pPr>
            <a:r>
              <a:rPr lang="el-GR" sz="12800" b="1" i="1" u="sng" dirty="0">
                <a:ln>
                  <a:solidFill>
                    <a:srgbClr val="666666"/>
                  </a:solidFill>
                </a:ln>
                <a:solidFill>
                  <a:srgbClr val="666666">
                    <a:lumMod val="20000"/>
                    <a:lumOff val="80000"/>
                  </a:srgbClr>
                </a:solidFill>
                <a:latin typeface="Comic Sans MS" pitchFamily="66" charset="0"/>
              </a:rPr>
              <a:t>ΘΕΜΑΤΙΚΗ</a:t>
            </a:r>
            <a:r>
              <a:rPr lang="el-GR" sz="12800" b="1" i="1" dirty="0" smtClean="0">
                <a:ln>
                  <a:solidFill>
                    <a:srgbClr val="666666"/>
                  </a:solidFill>
                </a:ln>
                <a:solidFill>
                  <a:srgbClr val="666666">
                    <a:lumMod val="20000"/>
                    <a:lumOff val="80000"/>
                  </a:srgbClr>
                </a:solidFill>
                <a:latin typeface="Comic Sans MS" pitchFamily="66" charset="0"/>
              </a:rPr>
              <a:t>: </a:t>
            </a:r>
            <a:r>
              <a:rPr lang="el-GR" sz="12800" b="1" i="1" dirty="0">
                <a:latin typeface="Comic Sans MS" pitchFamily="66" charset="0"/>
              </a:rPr>
              <a:t>Δημιουργώ &amp; Καινοτομώ</a:t>
            </a:r>
            <a:endParaRPr lang="el-GR" sz="12800" b="1" dirty="0">
              <a:ln>
                <a:solidFill>
                  <a:srgbClr val="666666"/>
                </a:solidFill>
              </a:ln>
              <a:solidFill>
                <a:srgbClr val="666666">
                  <a:lumMod val="20000"/>
                  <a:lumOff val="80000"/>
                </a:srgbClr>
              </a:solidFill>
              <a:latin typeface="Comic Sans MS" pitchFamily="66" charset="0"/>
            </a:endParaRPr>
          </a:p>
          <a:p>
            <a:pPr marR="36576" lvl="0" algn="ctr">
              <a:spcBef>
                <a:spcPts val="0"/>
              </a:spcBef>
              <a:buClr>
                <a:srgbClr val="FF388C"/>
              </a:buClr>
              <a:buSzPct val="80000"/>
            </a:pPr>
            <a:endParaRPr lang="el-GR" sz="12800" b="1" i="1" dirty="0">
              <a:ln>
                <a:solidFill>
                  <a:srgbClr val="666666"/>
                </a:solidFill>
              </a:ln>
              <a:solidFill>
                <a:srgbClr val="666666">
                  <a:lumMod val="20000"/>
                  <a:lumOff val="80000"/>
                </a:srgbClr>
              </a:solidFill>
              <a:latin typeface="Comic Sans MS" pitchFamily="66" charset="0"/>
            </a:endParaRPr>
          </a:p>
          <a:p>
            <a:pPr marR="36576" lvl="0" algn="ctr">
              <a:spcBef>
                <a:spcPts val="0"/>
              </a:spcBef>
              <a:buClr>
                <a:srgbClr val="FF388C"/>
              </a:buClr>
              <a:buSzPct val="80000"/>
            </a:pPr>
            <a:r>
              <a:rPr lang="el-GR" sz="12800" b="1" i="1" u="sng" dirty="0">
                <a:ln>
                  <a:solidFill>
                    <a:srgbClr val="666666"/>
                  </a:solidFill>
                </a:ln>
                <a:solidFill>
                  <a:srgbClr val="666666">
                    <a:lumMod val="20000"/>
                    <a:lumOff val="80000"/>
                  </a:srgbClr>
                </a:solidFill>
                <a:latin typeface="Comic Sans MS" pitchFamily="66" charset="0"/>
              </a:rPr>
              <a:t>Υπευθ.εκπαιδευτικός</a:t>
            </a:r>
            <a:r>
              <a:rPr lang="el-GR" sz="12800" b="1" i="1" dirty="0">
                <a:ln>
                  <a:solidFill>
                    <a:srgbClr val="666666"/>
                  </a:solidFill>
                </a:ln>
                <a:solidFill>
                  <a:srgbClr val="666666">
                    <a:lumMod val="20000"/>
                    <a:lumOff val="80000"/>
                  </a:srgbClr>
                </a:solidFill>
                <a:latin typeface="Comic Sans MS" pitchFamily="66" charset="0"/>
              </a:rPr>
              <a:t>: Γεωργίου </a:t>
            </a:r>
            <a:r>
              <a:rPr lang="el-GR" sz="12800" b="1" i="1" dirty="0" smtClean="0">
                <a:ln>
                  <a:solidFill>
                    <a:srgbClr val="666666"/>
                  </a:solidFill>
                </a:ln>
                <a:solidFill>
                  <a:srgbClr val="666666">
                    <a:lumMod val="20000"/>
                    <a:lumOff val="80000"/>
                  </a:srgbClr>
                </a:solidFill>
                <a:latin typeface="Comic Sans MS" pitchFamily="66" charset="0"/>
              </a:rPr>
              <a:t>Ελένη-</a:t>
            </a:r>
            <a:endParaRPr lang="el-GR" sz="12800" b="1" i="1" dirty="0" smtClean="0">
              <a:ln>
                <a:solidFill>
                  <a:srgbClr val="666666"/>
                </a:solidFill>
              </a:ln>
              <a:solidFill>
                <a:srgbClr val="666666">
                  <a:lumMod val="20000"/>
                  <a:lumOff val="80000"/>
                </a:srgbClr>
              </a:solidFill>
              <a:latin typeface="Comic Sans MS" pitchFamily="66" charset="0"/>
            </a:endParaRPr>
          </a:p>
          <a:p>
            <a:pPr marR="36576" lvl="0" algn="ctr">
              <a:spcBef>
                <a:spcPts val="0"/>
              </a:spcBef>
              <a:buClr>
                <a:srgbClr val="FF388C"/>
              </a:buClr>
              <a:buSzPct val="80000"/>
            </a:pPr>
            <a:endParaRPr lang="el-GR" sz="12800" b="1" i="1" dirty="0">
              <a:ln>
                <a:solidFill>
                  <a:srgbClr val="666666"/>
                </a:solidFill>
              </a:ln>
              <a:solidFill>
                <a:srgbClr val="666666">
                  <a:lumMod val="20000"/>
                  <a:lumOff val="80000"/>
                </a:srgbClr>
              </a:solidFill>
              <a:latin typeface="Comic Sans MS" pitchFamily="66" charset="0"/>
            </a:endParaRPr>
          </a:p>
          <a:p>
            <a:pPr marR="36576" lvl="0" algn="ctr">
              <a:spcBef>
                <a:spcPts val="0"/>
              </a:spcBef>
              <a:buClr>
                <a:srgbClr val="FF388C"/>
              </a:buClr>
              <a:buSzPct val="80000"/>
            </a:pPr>
            <a:r>
              <a:rPr lang="el-GR" sz="12800" b="1" i="1" dirty="0" smtClean="0">
                <a:ln>
                  <a:solidFill>
                    <a:srgbClr val="666666"/>
                  </a:solidFill>
                </a:ln>
                <a:solidFill>
                  <a:srgbClr val="666666">
                    <a:lumMod val="20000"/>
                    <a:lumOff val="80000"/>
                  </a:srgbClr>
                </a:solidFill>
                <a:latin typeface="Comic Sans MS" pitchFamily="66" charset="0"/>
              </a:rPr>
              <a:t>ΠΕ70</a:t>
            </a:r>
            <a:endParaRPr lang="el-GR" sz="12800" b="1" i="1" dirty="0" smtClean="0">
              <a:ln>
                <a:solidFill>
                  <a:srgbClr val="666666"/>
                </a:solidFill>
              </a:ln>
              <a:solidFill>
                <a:srgbClr val="666666">
                  <a:lumMod val="20000"/>
                  <a:lumOff val="80000"/>
                </a:srgbClr>
              </a:solidFill>
              <a:latin typeface="Comic Sans MS" pitchFamily="66" charset="0"/>
            </a:endParaRPr>
          </a:p>
          <a:p>
            <a:pPr marR="36576" lvl="0" algn="ctr">
              <a:spcBef>
                <a:spcPts val="0"/>
              </a:spcBef>
              <a:buClr>
                <a:srgbClr val="FF388C"/>
              </a:buClr>
              <a:buSzPct val="80000"/>
            </a:pPr>
            <a:endParaRPr lang="el-GR" sz="12800" b="1" dirty="0" smtClean="0">
              <a:ln>
                <a:solidFill>
                  <a:srgbClr val="666666"/>
                </a:solidFill>
              </a:ln>
              <a:solidFill>
                <a:srgbClr val="666666">
                  <a:lumMod val="20000"/>
                  <a:lumOff val="80000"/>
                </a:srgbClr>
              </a:solidFill>
              <a:latin typeface="Comic Sans MS" pitchFamily="66" charset="0"/>
            </a:endParaRPr>
          </a:p>
          <a:p>
            <a:pPr marR="36576" lvl="0" algn="ctr">
              <a:spcBef>
                <a:spcPts val="0"/>
              </a:spcBef>
              <a:buClr>
                <a:srgbClr val="FF388C"/>
              </a:buClr>
              <a:buSzPct val="80000"/>
            </a:pPr>
            <a:r>
              <a:rPr lang="el-GR" sz="12800" b="1" i="1" dirty="0" smtClean="0">
                <a:ln>
                  <a:solidFill>
                    <a:srgbClr val="666666"/>
                  </a:solidFill>
                </a:ln>
                <a:solidFill>
                  <a:srgbClr val="666666">
                    <a:lumMod val="20000"/>
                    <a:lumOff val="80000"/>
                  </a:srgbClr>
                </a:solidFill>
                <a:latin typeface="Comic Sans MS" pitchFamily="66" charset="0"/>
              </a:rPr>
              <a:t>4</a:t>
            </a:r>
            <a:r>
              <a:rPr lang="el-GR" sz="12800" b="1" i="1" baseline="30000" dirty="0" smtClean="0">
                <a:ln>
                  <a:solidFill>
                    <a:srgbClr val="666666"/>
                  </a:solidFill>
                </a:ln>
                <a:solidFill>
                  <a:srgbClr val="666666">
                    <a:lumMod val="20000"/>
                    <a:lumOff val="80000"/>
                  </a:srgbClr>
                </a:solidFill>
                <a:latin typeface="Comic Sans MS" pitchFamily="66" charset="0"/>
              </a:rPr>
              <a:t>Ο</a:t>
            </a:r>
            <a:r>
              <a:rPr lang="el-GR" sz="12800" b="1" i="1" dirty="0" smtClean="0">
                <a:ln>
                  <a:solidFill>
                    <a:srgbClr val="666666"/>
                  </a:solidFill>
                </a:ln>
                <a:solidFill>
                  <a:srgbClr val="666666">
                    <a:lumMod val="20000"/>
                    <a:lumOff val="80000"/>
                  </a:srgbClr>
                </a:solidFill>
                <a:latin typeface="Comic Sans MS" pitchFamily="66" charset="0"/>
              </a:rPr>
              <a:t> </a:t>
            </a:r>
            <a:r>
              <a:rPr lang="el-GR" sz="12800" b="1" i="1" dirty="0">
                <a:ln>
                  <a:solidFill>
                    <a:srgbClr val="666666"/>
                  </a:solidFill>
                </a:ln>
                <a:solidFill>
                  <a:srgbClr val="666666">
                    <a:lumMod val="20000"/>
                    <a:lumOff val="80000"/>
                  </a:srgbClr>
                </a:solidFill>
                <a:latin typeface="Comic Sans MS" pitchFamily="66" charset="0"/>
              </a:rPr>
              <a:t>Δημοτικό Σχολείο Άμφισσας</a:t>
            </a:r>
            <a:endParaRPr lang="el-GR" sz="12800" b="1" dirty="0">
              <a:ln>
                <a:solidFill>
                  <a:srgbClr val="666666"/>
                </a:solidFill>
              </a:ln>
              <a:solidFill>
                <a:srgbClr val="666666">
                  <a:lumMod val="20000"/>
                  <a:lumOff val="80000"/>
                </a:srgbClr>
              </a:solidFill>
              <a:latin typeface="Comic Sans MS" pitchFamily="66" charset="0"/>
            </a:endParaRPr>
          </a:p>
          <a:p>
            <a:pPr algn="ctr"/>
            <a:r>
              <a:rPr lang="el-GR" sz="12800" b="1" i="1" dirty="0">
                <a:latin typeface="Comic Sans MS" pitchFamily="66" charset="0"/>
              </a:rPr>
              <a:t>Απρίλιος 2022 – Μάιος 2022</a:t>
            </a:r>
            <a:endParaRPr lang="el-GR" sz="12800" b="1" dirty="0">
              <a:latin typeface="Comic Sans MS" pitchFamily="66" charset="0"/>
            </a:endParaRPr>
          </a:p>
          <a:p>
            <a:pPr algn="ct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2071702"/>
          </a:xfrm>
        </p:spPr>
        <p:txBody>
          <a:bodyPr>
            <a:normAutofit fontScale="90000"/>
          </a:bodyPr>
          <a:lstStyle/>
          <a:p>
            <a:pPr algn="ctr"/>
            <a:r>
              <a:rPr lang="el-GR" sz="4900" dirty="0" smtClean="0">
                <a:latin typeface="Comic Sans MS" pitchFamily="66" charset="0"/>
              </a:rPr>
              <a:t/>
            </a:r>
            <a:br>
              <a:rPr lang="el-GR" sz="4900" dirty="0" smtClean="0">
                <a:latin typeface="Comic Sans MS" pitchFamily="66" charset="0"/>
              </a:rPr>
            </a:br>
            <a:r>
              <a:rPr lang="el-GR" sz="4900" dirty="0" smtClean="0">
                <a:latin typeface="Comic Sans MS" pitchFamily="66" charset="0"/>
              </a:rPr>
              <a:t/>
            </a:r>
            <a:br>
              <a:rPr lang="el-GR" sz="4900" dirty="0" smtClean="0">
                <a:latin typeface="Comic Sans MS" pitchFamily="66" charset="0"/>
              </a:rPr>
            </a:br>
            <a:r>
              <a:rPr lang="el-GR" sz="4900" dirty="0" smtClean="0">
                <a:latin typeface="Comic Sans MS" pitchFamily="66" charset="0"/>
              </a:rPr>
              <a:t/>
            </a:r>
            <a:br>
              <a:rPr lang="el-GR" sz="4900" dirty="0" smtClean="0">
                <a:latin typeface="Comic Sans MS" pitchFamily="66" charset="0"/>
              </a:rPr>
            </a:br>
            <a:r>
              <a:rPr lang="el-GR" sz="4900" dirty="0" smtClean="0">
                <a:latin typeface="Comic Sans MS" pitchFamily="66" charset="0"/>
              </a:rPr>
              <a:t/>
            </a:r>
            <a:br>
              <a:rPr lang="el-GR" sz="4900" dirty="0" smtClean="0">
                <a:latin typeface="Comic Sans MS" pitchFamily="66" charset="0"/>
              </a:rPr>
            </a:br>
            <a:r>
              <a:rPr lang="el-GR" sz="4900" dirty="0" smtClean="0">
                <a:latin typeface="Comic Sans MS" pitchFamily="66" charset="0"/>
              </a:rPr>
              <a:t/>
            </a:r>
            <a:br>
              <a:rPr lang="el-GR" sz="4900" dirty="0" smtClean="0">
                <a:latin typeface="Comic Sans MS" pitchFamily="66" charset="0"/>
              </a:rPr>
            </a:br>
            <a:r>
              <a:rPr lang="el-GR" sz="4900" dirty="0" smtClean="0">
                <a:latin typeface="Comic Sans MS" pitchFamily="66" charset="0"/>
              </a:rPr>
              <a:t/>
            </a:r>
            <a:br>
              <a:rPr lang="el-GR" sz="4900" dirty="0" smtClean="0">
                <a:latin typeface="Comic Sans MS" pitchFamily="66" charset="0"/>
              </a:rPr>
            </a:br>
            <a:r>
              <a:rPr lang="el-GR" sz="4900" dirty="0" smtClean="0">
                <a:latin typeface="Comic Sans MS" pitchFamily="66" charset="0"/>
              </a:rPr>
              <a:t/>
            </a:r>
            <a:br>
              <a:rPr lang="el-GR" sz="4900" dirty="0" smtClean="0">
                <a:latin typeface="Comic Sans MS" pitchFamily="66" charset="0"/>
              </a:rPr>
            </a:br>
            <a:r>
              <a:rPr lang="el-GR" sz="4900" dirty="0" smtClean="0">
                <a:latin typeface="Comic Sans MS" pitchFamily="66" charset="0"/>
              </a:rPr>
              <a:t/>
            </a:r>
            <a:br>
              <a:rPr lang="el-GR" sz="4900" dirty="0" smtClean="0">
                <a:latin typeface="Comic Sans MS" pitchFamily="66" charset="0"/>
              </a:rPr>
            </a:br>
            <a:r>
              <a:rPr lang="el-GR" sz="4900" dirty="0" smtClean="0">
                <a:latin typeface="Comic Sans MS" pitchFamily="66" charset="0"/>
              </a:rPr>
              <a:t/>
            </a:r>
            <a:br>
              <a:rPr lang="el-GR" sz="4900" dirty="0" smtClean="0">
                <a:latin typeface="Comic Sans MS" pitchFamily="66" charset="0"/>
              </a:rPr>
            </a:br>
            <a:r>
              <a:rPr lang="el-GR" sz="4900" dirty="0" smtClean="0">
                <a:latin typeface="Comic Sans MS" pitchFamily="66" charset="0"/>
              </a:rPr>
              <a:t/>
            </a:r>
            <a:br>
              <a:rPr lang="el-GR" sz="4900" dirty="0" smtClean="0">
                <a:latin typeface="Comic Sans MS" pitchFamily="66" charset="0"/>
              </a:rPr>
            </a:br>
            <a:r>
              <a:rPr lang="el-GR" sz="4900" dirty="0" smtClean="0">
                <a:latin typeface="Comic Sans MS" pitchFamily="66" charset="0"/>
              </a:rPr>
              <a:t/>
            </a:r>
            <a:br>
              <a:rPr lang="el-GR" sz="4900" dirty="0" smtClean="0">
                <a:latin typeface="Comic Sans MS" pitchFamily="66" charset="0"/>
              </a:rPr>
            </a:br>
            <a:r>
              <a:rPr lang="el-GR" sz="4900" dirty="0" smtClean="0">
                <a:latin typeface="Comic Sans MS" pitchFamily="66" charset="0"/>
              </a:rPr>
              <a:t/>
            </a:r>
            <a:br>
              <a:rPr lang="el-GR" sz="4900" dirty="0" smtClean="0">
                <a:latin typeface="Comic Sans MS" pitchFamily="66" charset="0"/>
              </a:rPr>
            </a:br>
            <a:r>
              <a:rPr lang="el-GR" sz="4900" dirty="0" smtClean="0">
                <a:latin typeface="Comic Sans MS" pitchFamily="66" charset="0"/>
              </a:rPr>
              <a:t/>
            </a:r>
            <a:br>
              <a:rPr lang="el-GR" sz="4900" dirty="0" smtClean="0">
                <a:latin typeface="Comic Sans MS" pitchFamily="66" charset="0"/>
              </a:rPr>
            </a:br>
            <a:r>
              <a:rPr lang="el-GR" sz="4900" dirty="0" smtClean="0">
                <a:latin typeface="Comic Sans MS" pitchFamily="66" charset="0"/>
              </a:rPr>
              <a:t/>
            </a:r>
            <a:br>
              <a:rPr lang="el-GR" sz="4900" dirty="0" smtClean="0">
                <a:latin typeface="Comic Sans MS" pitchFamily="66" charset="0"/>
              </a:rPr>
            </a:br>
            <a:r>
              <a:rPr lang="el-GR" sz="4900" dirty="0" smtClean="0">
                <a:latin typeface="Comic Sans MS" pitchFamily="66" charset="0"/>
              </a:rPr>
              <a:t/>
            </a:r>
            <a:br>
              <a:rPr lang="el-GR" sz="4900" dirty="0" smtClean="0">
                <a:latin typeface="Comic Sans MS" pitchFamily="66" charset="0"/>
              </a:rPr>
            </a:br>
            <a:r>
              <a:rPr lang="el-GR" sz="4900" dirty="0" smtClean="0">
                <a:latin typeface="Comic Sans MS" pitchFamily="66" charset="0"/>
              </a:rPr>
              <a:t/>
            </a:r>
            <a:br>
              <a:rPr lang="el-GR" sz="4900" dirty="0" smtClean="0">
                <a:latin typeface="Comic Sans MS" pitchFamily="66" charset="0"/>
              </a:rPr>
            </a:br>
            <a:r>
              <a:rPr lang="el-GR" sz="4900" dirty="0" smtClean="0">
                <a:latin typeface="Comic Sans MS" pitchFamily="66" charset="0"/>
              </a:rPr>
              <a:t>5ο εργαστήριο: «</a:t>
            </a:r>
            <a:r>
              <a:rPr lang="el-GR" sz="4900" i="1" dirty="0" smtClean="0">
                <a:latin typeface="Comic Sans MS" pitchFamily="66" charset="0"/>
              </a:rPr>
              <a:t>Τα επαγγέλματα του μέλλοντος...</a:t>
            </a:r>
            <a:r>
              <a:rPr lang="el-GR" sz="4900" dirty="0" smtClean="0">
                <a:latin typeface="Comic Sans MS" pitchFamily="66" charset="0"/>
              </a:rPr>
              <a:t>»</a:t>
            </a:r>
            <a:r>
              <a:rPr lang="el-GR" dirty="0" smtClean="0"/>
              <a:t/>
            </a:r>
            <a:br>
              <a:rPr lang="el-GR" dirty="0" smtClean="0"/>
            </a:br>
            <a:endParaRPr lang="el-GR" dirty="0"/>
          </a:p>
        </p:txBody>
      </p:sp>
      <p:sp>
        <p:nvSpPr>
          <p:cNvPr id="3" name="Text Placeholder 2"/>
          <p:cNvSpPr>
            <a:spLocks noGrp="1"/>
          </p:cNvSpPr>
          <p:nvPr>
            <p:ph type="body" idx="1"/>
          </p:nvPr>
        </p:nvSpPr>
        <p:spPr>
          <a:xfrm>
            <a:off x="642910" y="2714620"/>
            <a:ext cx="8072494" cy="3857652"/>
          </a:xfrm>
        </p:spPr>
        <p:txBody>
          <a:bodyPr>
            <a:normAutofit lnSpcReduction="10000"/>
          </a:bodyPr>
          <a:lstStyle/>
          <a:p>
            <a:pPr algn="just"/>
            <a:r>
              <a:rPr lang="el-GR" dirty="0" smtClean="0">
                <a:latin typeface="Comic Sans MS" pitchFamily="66" charset="0"/>
              </a:rPr>
              <a:t>   </a:t>
            </a:r>
            <a:r>
              <a:rPr lang="el-GR" b="1" i="1" dirty="0" smtClean="0">
                <a:latin typeface="Comic Sans MS" pitchFamily="66" charset="0"/>
              </a:rPr>
              <a:t>Επιλέγουμε να συζητήσουμε και να μάθουμε πληροφορίες για 3 από τα γενικώς χαρακτηριζόμενα ως επαγγέλματα του μέλλοντος. Έτσι, αναφερόμαστε στις παρακάτω ειδικότητες: Μηχανικός Ανανεώσιμων πηγών ενέργειας - Φωτοβολταϊκών Συστημάτων , Ψυχολόγος και Διατροφολόγος-Διαιτολόγος. </a:t>
            </a:r>
          </a:p>
          <a:p>
            <a:pPr algn="just"/>
            <a:r>
              <a:rPr lang="el-GR" b="1" i="1" dirty="0" smtClean="0">
                <a:latin typeface="Comic Sans MS" pitchFamily="66" charset="0"/>
              </a:rPr>
              <a:t>   Παρακολουθούμε σχετικά βίντεο για τα δύο πρώτα επαγγέλματα και συγκρίνουμε τις γνώσεις που ήδη έχουμε ή ό,τι πιστεύαμε πως ισχύει για αυτά...</a:t>
            </a:r>
          </a:p>
          <a:p>
            <a:pPr algn="just"/>
            <a:r>
              <a:rPr lang="en-US" b="1" i="1" dirty="0" smtClean="0">
                <a:latin typeface="Comic Sans MS" pitchFamily="66" charset="0"/>
                <a:hlinkClick r:id="rId2"/>
              </a:rPr>
              <a:t>https://www.eoppep.gr/teens/index.php?option=com_videos&amp;view=playvideo&amp;Itemid=740&amp;videoid=36</a:t>
            </a:r>
            <a:endParaRPr lang="el-GR" b="1" i="1" dirty="0" smtClean="0">
              <a:latin typeface="Comic Sans MS" pitchFamily="66" charset="0"/>
            </a:endParaRPr>
          </a:p>
          <a:p>
            <a:pPr algn="just"/>
            <a:endParaRPr lang="el-GR" b="1" i="1" dirty="0" smtClean="0">
              <a:latin typeface="Comic Sans MS" pitchFamily="66" charset="0"/>
            </a:endParaRPr>
          </a:p>
          <a:p>
            <a:pPr algn="just"/>
            <a:r>
              <a:rPr lang="en-US" b="1" i="1" dirty="0" smtClean="0">
                <a:latin typeface="Comic Sans MS" pitchFamily="66" charset="0"/>
                <a:hlinkClick r:id="rId3"/>
              </a:rPr>
              <a:t>https://www.eoppep.gr/teens/index.php?option=com_videos&amp;view=playvideo&amp;Itemid=740&amp;videoid=98</a:t>
            </a:r>
            <a:endParaRPr lang="el-GR" b="1" i="1" dirty="0" smtClean="0">
              <a:latin typeface="Comic Sans MS" pitchFamily="66" charset="0"/>
            </a:endParaRPr>
          </a:p>
          <a:p>
            <a:pPr algn="just"/>
            <a:endParaRPr lang="el-GR" dirty="0" smtClean="0">
              <a:latin typeface="Comic Sans MS" pitchFamily="66" charset="0"/>
            </a:endParaRPr>
          </a:p>
          <a:p>
            <a:pPr algn="just"/>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013192" cy="2167120"/>
          </a:xfrm>
        </p:spPr>
        <p:txBody>
          <a:bodyPr>
            <a:noAutofit/>
          </a:bodyPr>
          <a:lstStyle/>
          <a:p>
            <a:pPr algn="ctr"/>
            <a:r>
              <a:rPr lang="el-GR" sz="4400" dirty="0" smtClean="0">
                <a:latin typeface="Comic Sans MS" pitchFamily="66" charset="0"/>
              </a:rPr>
              <a:t>5ο εργαστήριο: «</a:t>
            </a:r>
            <a:r>
              <a:rPr lang="el-GR" sz="4400" i="1" dirty="0" smtClean="0">
                <a:latin typeface="Comic Sans MS" pitchFamily="66" charset="0"/>
              </a:rPr>
              <a:t>Τα επαγγέλματα του μέλλοντος...</a:t>
            </a:r>
            <a:r>
              <a:rPr lang="el-GR" sz="4400" dirty="0" smtClean="0">
                <a:latin typeface="Comic Sans MS" pitchFamily="66" charset="0"/>
              </a:rPr>
              <a:t>»</a:t>
            </a:r>
            <a:endParaRPr lang="el-GR" sz="4400" dirty="0"/>
          </a:p>
        </p:txBody>
      </p:sp>
      <p:sp>
        <p:nvSpPr>
          <p:cNvPr id="3" name="Text Placeholder 2"/>
          <p:cNvSpPr>
            <a:spLocks noGrp="1"/>
          </p:cNvSpPr>
          <p:nvPr>
            <p:ph type="body" idx="1"/>
          </p:nvPr>
        </p:nvSpPr>
        <p:spPr>
          <a:xfrm>
            <a:off x="642910" y="3071810"/>
            <a:ext cx="8022336" cy="3357586"/>
          </a:xfrm>
        </p:spPr>
        <p:txBody>
          <a:bodyPr>
            <a:normAutofit/>
          </a:bodyPr>
          <a:lstStyle/>
          <a:p>
            <a:pPr algn="just"/>
            <a:r>
              <a:rPr lang="el-GR" b="1" i="1" dirty="0" smtClean="0">
                <a:latin typeface="Comic Sans MS" pitchFamily="66" charset="0"/>
              </a:rPr>
              <a:t>   Αναζητούμε στο διαδίκτυο τον ορισμό του Διαιτολόγου-Διατροφολόγου και μαθαίνουμε για τα ποικίλα πεδία ενασχόλησής του, όπως η αθλητική ή η παιδική διατροφή. Διαιτολόγος  λοιπόν, είναι ο ειδικός επιστήμονας, ο οποίος με γνώσεις, πληροφορίες και κατάλληλους χειρισμούς συμβάλλει στην προστασία και την προαγωγή της υγείας και συνεισφέρει στην αποκατάστασή της με τη σωστή διατροφή.</a:t>
            </a:r>
          </a:p>
          <a:p>
            <a:pPr algn="just"/>
            <a:r>
              <a:rPr lang="el-GR" b="1" i="1" dirty="0" smtClean="0">
                <a:latin typeface="Comic Sans MS" pitchFamily="66" charset="0"/>
              </a:rPr>
              <a:t>   Η ειδικότητα του διαιτολόγου, σήμερα, συγκαταλέγεται μεταξύ των μοντέρνων επαγγελμάτων με πολύ ελπιδοφόρο μέλλον.</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013192" cy="2238558"/>
          </a:xfrm>
        </p:spPr>
        <p:txBody>
          <a:bodyPr>
            <a:noAutofit/>
          </a:bodyPr>
          <a:lstStyle/>
          <a:p>
            <a:pPr algn="ctr"/>
            <a:r>
              <a:rPr lang="el-GR" sz="4400" dirty="0" smtClean="0">
                <a:latin typeface="Comic Sans MS" pitchFamily="66" charset="0"/>
              </a:rPr>
              <a:t>5ο εργαστήριο: «</a:t>
            </a:r>
            <a:r>
              <a:rPr lang="el-GR" sz="4400" i="1" dirty="0" smtClean="0">
                <a:latin typeface="Comic Sans MS" pitchFamily="66" charset="0"/>
              </a:rPr>
              <a:t>Τα επαγγέλματα του μέλλοντος...</a:t>
            </a:r>
            <a:r>
              <a:rPr lang="el-GR" sz="4400" dirty="0" smtClean="0">
                <a:latin typeface="Comic Sans MS" pitchFamily="66" charset="0"/>
              </a:rPr>
              <a:t>»</a:t>
            </a:r>
            <a:endParaRPr lang="el-GR" sz="4400" dirty="0"/>
          </a:p>
        </p:txBody>
      </p:sp>
      <p:sp>
        <p:nvSpPr>
          <p:cNvPr id="3" name="Text Placeholder 2"/>
          <p:cNvSpPr>
            <a:spLocks noGrp="1"/>
          </p:cNvSpPr>
          <p:nvPr>
            <p:ph type="body" idx="1"/>
          </p:nvPr>
        </p:nvSpPr>
        <p:spPr>
          <a:xfrm>
            <a:off x="5786446" y="2714620"/>
            <a:ext cx="3143240" cy="4000528"/>
          </a:xfrm>
        </p:spPr>
        <p:txBody>
          <a:bodyPr>
            <a:noAutofit/>
          </a:bodyPr>
          <a:lstStyle/>
          <a:p>
            <a:pPr algn="just"/>
            <a:r>
              <a:rPr lang="el-GR" b="1" i="1" u="sng" dirty="0" smtClean="0">
                <a:latin typeface="Comic Sans MS" pitchFamily="66" charset="0"/>
              </a:rPr>
              <a:t>Παιχνίδι ρόλων</a:t>
            </a:r>
          </a:p>
          <a:p>
            <a:pPr algn="just"/>
            <a:endParaRPr lang="el-GR" b="1" i="1" u="sng" dirty="0" smtClean="0">
              <a:latin typeface="Comic Sans MS" pitchFamily="66" charset="0"/>
            </a:endParaRPr>
          </a:p>
          <a:p>
            <a:pPr algn="just"/>
            <a:r>
              <a:rPr lang="el-GR" b="1" i="1" dirty="0" smtClean="0">
                <a:latin typeface="Comic Sans MS" pitchFamily="66" charset="0"/>
              </a:rPr>
              <a:t> Ένας μαθητής ή μαθήτρια, έχει τον ρόλο του διατροφολόγου - διαιτολόγου και ένας άλλος μαθητής ή μαθήτρια τον ρόλο του συμβουλευόμενου</a:t>
            </a:r>
            <a:r>
              <a:rPr lang="el-GR" sz="1800" b="1" i="1" dirty="0" smtClean="0">
                <a:latin typeface="Comic Sans MS" pitchFamily="66" charset="0"/>
              </a:rPr>
              <a:t>... </a:t>
            </a:r>
            <a:endParaRPr lang="el-GR" sz="1800" b="1" i="1" dirty="0">
              <a:latin typeface="Comic Sans MS" pitchFamily="66" charset="0"/>
            </a:endParaRPr>
          </a:p>
        </p:txBody>
      </p:sp>
      <p:pic>
        <p:nvPicPr>
          <p:cNvPr id="4098" name="Picture 2" descr="C:\Users\Dimitris Captain\Desktop\Φτιάξε το ημερήσιο πρόγραμμα των γευμάτων σου.png"/>
          <p:cNvPicPr>
            <a:picLocks noChangeAspect="1" noChangeArrowheads="1"/>
          </p:cNvPicPr>
          <p:nvPr/>
        </p:nvPicPr>
        <p:blipFill>
          <a:blip r:embed="rId2"/>
          <a:srcRect/>
          <a:stretch>
            <a:fillRect/>
          </a:stretch>
        </p:blipFill>
        <p:spPr bwMode="auto">
          <a:xfrm>
            <a:off x="285720" y="2712184"/>
            <a:ext cx="4929222" cy="400296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013192" cy="2238558"/>
          </a:xfrm>
        </p:spPr>
        <p:txBody>
          <a:bodyPr>
            <a:noAutofit/>
          </a:bodyPr>
          <a:lstStyle/>
          <a:p>
            <a:pPr algn="ctr"/>
            <a:r>
              <a:rPr lang="el-GR" sz="4400" dirty="0" smtClean="0">
                <a:latin typeface="Comic Sans MS" pitchFamily="66" charset="0"/>
              </a:rPr>
              <a:t>5ο εργαστήριο: «</a:t>
            </a:r>
            <a:r>
              <a:rPr lang="el-GR" sz="4400" i="1" dirty="0" smtClean="0">
                <a:latin typeface="Comic Sans MS" pitchFamily="66" charset="0"/>
              </a:rPr>
              <a:t>Τα επαγγέλματα του μέλλοντος...</a:t>
            </a:r>
            <a:r>
              <a:rPr lang="el-GR" sz="4400" dirty="0" smtClean="0">
                <a:latin typeface="Comic Sans MS" pitchFamily="66" charset="0"/>
              </a:rPr>
              <a:t>»</a:t>
            </a:r>
            <a:endParaRPr lang="el-GR" sz="4400" dirty="0"/>
          </a:p>
        </p:txBody>
      </p:sp>
      <p:sp>
        <p:nvSpPr>
          <p:cNvPr id="3" name="Text Placeholder 2"/>
          <p:cNvSpPr>
            <a:spLocks noGrp="1"/>
          </p:cNvSpPr>
          <p:nvPr>
            <p:ph type="body" idx="1"/>
          </p:nvPr>
        </p:nvSpPr>
        <p:spPr>
          <a:xfrm>
            <a:off x="6286512" y="2786058"/>
            <a:ext cx="2664486" cy="3357586"/>
          </a:xfrm>
        </p:spPr>
        <p:txBody>
          <a:bodyPr>
            <a:normAutofit fontScale="25000" lnSpcReduction="20000"/>
          </a:bodyPr>
          <a:lstStyle/>
          <a:p>
            <a:pPr algn="just"/>
            <a:endParaRPr lang="el-GR" sz="8000" b="1" i="1" dirty="0" smtClean="0">
              <a:latin typeface="Comic Sans MS" pitchFamily="66" charset="0"/>
            </a:endParaRPr>
          </a:p>
          <a:p>
            <a:r>
              <a:rPr lang="el-GR" sz="8000" b="1" i="1" dirty="0" smtClean="0">
                <a:latin typeface="Comic Sans MS" pitchFamily="66" charset="0"/>
              </a:rPr>
              <a:t>Έτσι, οι πρώτοι προτείνουν στους δεύτερους ένα πρόγραμμα διατροφής με βάση τις ανάγκες τους και φυσικά σύμφωνα με την πυραμίδα της μεσογειακής </a:t>
            </a:r>
            <a:r>
              <a:rPr lang="el-GR" sz="8000" b="1" i="1" dirty="0" smtClean="0">
                <a:latin typeface="Comic Sans MS" pitchFamily="66" charset="0"/>
              </a:rPr>
              <a:t>διατροφής!...</a:t>
            </a:r>
            <a:endParaRPr lang="el-GR" sz="8000" b="1" i="1" dirty="0" smtClean="0">
              <a:latin typeface="Comic Sans MS" pitchFamily="66" charset="0"/>
            </a:endParaRPr>
          </a:p>
          <a:p>
            <a:endParaRPr lang="el-GR" dirty="0"/>
          </a:p>
        </p:txBody>
      </p:sp>
      <p:pic>
        <p:nvPicPr>
          <p:cNvPr id="5122" name="Picture 2" descr="C:\Users\Dimitris Captain\Desktop\πυραμίδα μεσογειακής διατροφής.jpg"/>
          <p:cNvPicPr>
            <a:picLocks noChangeAspect="1" noChangeArrowheads="1"/>
          </p:cNvPicPr>
          <p:nvPr/>
        </p:nvPicPr>
        <p:blipFill>
          <a:blip r:embed="rId2"/>
          <a:srcRect/>
          <a:stretch>
            <a:fillRect/>
          </a:stretch>
        </p:blipFill>
        <p:spPr bwMode="auto">
          <a:xfrm>
            <a:off x="571472" y="2786058"/>
            <a:ext cx="5414978" cy="385765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14290"/>
            <a:ext cx="8013192" cy="2143140"/>
          </a:xfrm>
        </p:spPr>
        <p:txBody>
          <a:bodyPr>
            <a:noAutofit/>
          </a:bodyPr>
          <a:lstStyle/>
          <a:p>
            <a:pPr algn="ctr"/>
            <a:r>
              <a:rPr lang="el-GR" sz="4400" dirty="0" smtClean="0">
                <a:latin typeface="Comic Sans MS" pitchFamily="66" charset="0"/>
              </a:rPr>
              <a:t/>
            </a:r>
            <a:br>
              <a:rPr lang="el-GR" sz="4400" dirty="0" smtClean="0">
                <a:latin typeface="Comic Sans MS" pitchFamily="66" charset="0"/>
              </a:rPr>
            </a:br>
            <a:r>
              <a:rPr lang="el-GR" sz="4400" dirty="0" smtClean="0">
                <a:latin typeface="Comic Sans MS" pitchFamily="66" charset="0"/>
              </a:rPr>
              <a:t>5ο εργαστήριο: «</a:t>
            </a:r>
            <a:r>
              <a:rPr lang="el-GR" sz="4400" i="1" dirty="0" smtClean="0">
                <a:latin typeface="Comic Sans MS" pitchFamily="66" charset="0"/>
              </a:rPr>
              <a:t>Τα επαγγέλματα του μέλλοντος...</a:t>
            </a:r>
            <a:r>
              <a:rPr lang="el-GR" sz="4400" dirty="0" smtClean="0">
                <a:latin typeface="Comic Sans MS" pitchFamily="66" charset="0"/>
              </a:rPr>
              <a:t>»</a:t>
            </a:r>
            <a:endParaRPr lang="el-GR" sz="4400" dirty="0"/>
          </a:p>
        </p:txBody>
      </p:sp>
      <p:pic>
        <p:nvPicPr>
          <p:cNvPr id="4" name="Picture 3" descr="IMG_20220530_125810....jpg"/>
          <p:cNvPicPr>
            <a:picLocks noChangeAspect="1"/>
          </p:cNvPicPr>
          <p:nvPr/>
        </p:nvPicPr>
        <p:blipFill>
          <a:blip r:embed="rId2" cstate="print"/>
          <a:stretch>
            <a:fillRect/>
          </a:stretch>
        </p:blipFill>
        <p:spPr>
          <a:xfrm>
            <a:off x="500034" y="2786058"/>
            <a:ext cx="4000528" cy="3857652"/>
          </a:xfrm>
          <a:prstGeom prst="rect">
            <a:avLst/>
          </a:prstGeom>
        </p:spPr>
      </p:pic>
      <p:pic>
        <p:nvPicPr>
          <p:cNvPr id="5" name="Picture 4" descr="IMG_20220530_124136.....jpg"/>
          <p:cNvPicPr>
            <a:picLocks noChangeAspect="1"/>
          </p:cNvPicPr>
          <p:nvPr/>
        </p:nvPicPr>
        <p:blipFill>
          <a:blip r:embed="rId3" cstate="print"/>
          <a:stretch>
            <a:fillRect/>
          </a:stretch>
        </p:blipFill>
        <p:spPr>
          <a:xfrm>
            <a:off x="4643438" y="2786058"/>
            <a:ext cx="4143404" cy="3857652"/>
          </a:xfrm>
          <a:prstGeom prst="rect">
            <a:avLst/>
          </a:prstGeom>
        </p:spPr>
      </p:pic>
      <p:sp>
        <p:nvSpPr>
          <p:cNvPr id="6" name="Explosion 2 5"/>
          <p:cNvSpPr/>
          <p:nvPr/>
        </p:nvSpPr>
        <p:spPr>
          <a:xfrm>
            <a:off x="714348" y="3214686"/>
            <a:ext cx="1000132" cy="92869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Explosion 2 6"/>
          <p:cNvSpPr/>
          <p:nvPr/>
        </p:nvSpPr>
        <p:spPr>
          <a:xfrm>
            <a:off x="3428992" y="3429000"/>
            <a:ext cx="1000132" cy="92869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Explosion 2 7"/>
          <p:cNvSpPr/>
          <p:nvPr/>
        </p:nvSpPr>
        <p:spPr>
          <a:xfrm>
            <a:off x="4786314" y="3429000"/>
            <a:ext cx="1000132" cy="92869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Explosion 2 8"/>
          <p:cNvSpPr/>
          <p:nvPr/>
        </p:nvSpPr>
        <p:spPr>
          <a:xfrm>
            <a:off x="7572396" y="3214686"/>
            <a:ext cx="1000132" cy="92869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013192" cy="2238558"/>
          </a:xfrm>
        </p:spPr>
        <p:txBody>
          <a:bodyPr>
            <a:normAutofit/>
          </a:bodyPr>
          <a:lstStyle/>
          <a:p>
            <a:pPr algn="ctr"/>
            <a:r>
              <a:rPr lang="el-GR" sz="4400" dirty="0" smtClean="0">
                <a:latin typeface="Comic Sans MS" pitchFamily="66" charset="0"/>
              </a:rPr>
              <a:t>5ο εργαστήριο: «</a:t>
            </a:r>
            <a:r>
              <a:rPr lang="el-GR" sz="4400" i="1" dirty="0" smtClean="0">
                <a:latin typeface="Comic Sans MS" pitchFamily="66" charset="0"/>
              </a:rPr>
              <a:t>Τα επαγγέλματα του μέλλοντος...</a:t>
            </a:r>
            <a:r>
              <a:rPr lang="el-GR" sz="4400" dirty="0" smtClean="0">
                <a:latin typeface="Comic Sans MS" pitchFamily="66" charset="0"/>
              </a:rPr>
              <a:t>»</a:t>
            </a:r>
            <a:endParaRPr lang="el-GR" sz="4400" dirty="0"/>
          </a:p>
        </p:txBody>
      </p:sp>
      <p:pic>
        <p:nvPicPr>
          <p:cNvPr id="4" name="Picture 3" descr="IMG_20220530_124405....jpg"/>
          <p:cNvPicPr>
            <a:picLocks noChangeAspect="1"/>
          </p:cNvPicPr>
          <p:nvPr/>
        </p:nvPicPr>
        <p:blipFill>
          <a:blip r:embed="rId2" cstate="print"/>
          <a:stretch>
            <a:fillRect/>
          </a:stretch>
        </p:blipFill>
        <p:spPr>
          <a:xfrm>
            <a:off x="285720" y="2714620"/>
            <a:ext cx="4071966" cy="3811908"/>
          </a:xfrm>
          <a:prstGeom prst="rect">
            <a:avLst/>
          </a:prstGeom>
        </p:spPr>
      </p:pic>
      <p:pic>
        <p:nvPicPr>
          <p:cNvPr id="5" name="Picture 4" descr="IMG_20220530_124620....jpg"/>
          <p:cNvPicPr>
            <a:picLocks noChangeAspect="1"/>
          </p:cNvPicPr>
          <p:nvPr/>
        </p:nvPicPr>
        <p:blipFill>
          <a:blip r:embed="rId3" cstate="print"/>
          <a:stretch>
            <a:fillRect/>
          </a:stretch>
        </p:blipFill>
        <p:spPr>
          <a:xfrm>
            <a:off x="4714876" y="2714620"/>
            <a:ext cx="4143404" cy="3857628"/>
          </a:xfrm>
          <a:prstGeom prst="rect">
            <a:avLst/>
          </a:prstGeom>
        </p:spPr>
      </p:pic>
      <p:sp>
        <p:nvSpPr>
          <p:cNvPr id="6" name="Explosion 2 5"/>
          <p:cNvSpPr/>
          <p:nvPr/>
        </p:nvSpPr>
        <p:spPr>
          <a:xfrm rot="1246130">
            <a:off x="762596" y="3031931"/>
            <a:ext cx="1181743" cy="107988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Explosion 2 6"/>
          <p:cNvSpPr/>
          <p:nvPr/>
        </p:nvSpPr>
        <p:spPr>
          <a:xfrm>
            <a:off x="2857488" y="3000372"/>
            <a:ext cx="1000132" cy="92869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Explosion 2 7"/>
          <p:cNvSpPr/>
          <p:nvPr/>
        </p:nvSpPr>
        <p:spPr>
          <a:xfrm rot="1683867">
            <a:off x="4773675" y="2916294"/>
            <a:ext cx="1143008" cy="114300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Explosion 2 8"/>
          <p:cNvSpPr/>
          <p:nvPr/>
        </p:nvSpPr>
        <p:spPr>
          <a:xfrm>
            <a:off x="7500958" y="3071810"/>
            <a:ext cx="1214446" cy="107157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013192" cy="2238558"/>
          </a:xfrm>
        </p:spPr>
        <p:txBody>
          <a:bodyPr>
            <a:noAutofit/>
          </a:bodyPr>
          <a:lstStyle/>
          <a:p>
            <a:pPr algn="ctr"/>
            <a:r>
              <a:rPr lang="el-GR" sz="4400" dirty="0" smtClean="0">
                <a:latin typeface="Comic Sans MS" pitchFamily="66" charset="0"/>
              </a:rPr>
              <a:t>5ο εργαστήριο: «</a:t>
            </a:r>
            <a:r>
              <a:rPr lang="el-GR" sz="4400" i="1" dirty="0" smtClean="0">
                <a:latin typeface="Comic Sans MS" pitchFamily="66" charset="0"/>
              </a:rPr>
              <a:t>Τα επαγγέλματα του μέλλοντος...</a:t>
            </a:r>
            <a:r>
              <a:rPr lang="el-GR" sz="4400" dirty="0" smtClean="0">
                <a:latin typeface="Comic Sans MS" pitchFamily="66" charset="0"/>
              </a:rPr>
              <a:t>»</a:t>
            </a:r>
            <a:endParaRPr lang="el-GR" sz="4400" dirty="0"/>
          </a:p>
        </p:txBody>
      </p:sp>
      <p:pic>
        <p:nvPicPr>
          <p:cNvPr id="4" name="Picture 3" descr="IMG_20220530_124852....jpg"/>
          <p:cNvPicPr>
            <a:picLocks noChangeAspect="1"/>
          </p:cNvPicPr>
          <p:nvPr/>
        </p:nvPicPr>
        <p:blipFill>
          <a:blip r:embed="rId2" cstate="print"/>
          <a:stretch>
            <a:fillRect/>
          </a:stretch>
        </p:blipFill>
        <p:spPr>
          <a:xfrm>
            <a:off x="500034" y="2714620"/>
            <a:ext cx="3714776" cy="3914987"/>
          </a:xfrm>
          <a:prstGeom prst="rect">
            <a:avLst/>
          </a:prstGeom>
        </p:spPr>
      </p:pic>
      <p:pic>
        <p:nvPicPr>
          <p:cNvPr id="5" name="Picture 4" descr="IMG_20220530_125247....jpg"/>
          <p:cNvPicPr>
            <a:picLocks noChangeAspect="1"/>
          </p:cNvPicPr>
          <p:nvPr/>
        </p:nvPicPr>
        <p:blipFill>
          <a:blip r:embed="rId3" cstate="print"/>
          <a:stretch>
            <a:fillRect/>
          </a:stretch>
        </p:blipFill>
        <p:spPr>
          <a:xfrm>
            <a:off x="4857752" y="2714620"/>
            <a:ext cx="3643338" cy="3929090"/>
          </a:xfrm>
          <a:prstGeom prst="rect">
            <a:avLst/>
          </a:prstGeom>
        </p:spPr>
      </p:pic>
      <p:sp>
        <p:nvSpPr>
          <p:cNvPr id="6" name="Explosion 2 5"/>
          <p:cNvSpPr/>
          <p:nvPr/>
        </p:nvSpPr>
        <p:spPr>
          <a:xfrm>
            <a:off x="785786" y="3500438"/>
            <a:ext cx="1143008" cy="107157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Explosion 2 6"/>
          <p:cNvSpPr/>
          <p:nvPr/>
        </p:nvSpPr>
        <p:spPr>
          <a:xfrm>
            <a:off x="3000364" y="3071810"/>
            <a:ext cx="1143008" cy="107157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Explosion 2 7"/>
          <p:cNvSpPr/>
          <p:nvPr/>
        </p:nvSpPr>
        <p:spPr>
          <a:xfrm>
            <a:off x="5072066" y="3000372"/>
            <a:ext cx="1143008" cy="107157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Explosion 2 8"/>
          <p:cNvSpPr/>
          <p:nvPr/>
        </p:nvSpPr>
        <p:spPr>
          <a:xfrm>
            <a:off x="7358082" y="3571876"/>
            <a:ext cx="1000132" cy="92869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013192" cy="2238558"/>
          </a:xfrm>
        </p:spPr>
        <p:txBody>
          <a:bodyPr>
            <a:noAutofit/>
          </a:bodyPr>
          <a:lstStyle/>
          <a:p>
            <a:pPr algn="ctr"/>
            <a:r>
              <a:rPr lang="el-GR" sz="4400" dirty="0" smtClean="0">
                <a:latin typeface="Comic Sans MS" pitchFamily="66" charset="0"/>
              </a:rPr>
              <a:t>5ο εργαστήριο: «</a:t>
            </a:r>
            <a:r>
              <a:rPr lang="el-GR" sz="4400" i="1" dirty="0" smtClean="0">
                <a:latin typeface="Comic Sans MS" pitchFamily="66" charset="0"/>
              </a:rPr>
              <a:t>Τα επαγγέλματα του μέλλοντος...</a:t>
            </a:r>
            <a:r>
              <a:rPr lang="el-GR" sz="4400" dirty="0" smtClean="0">
                <a:latin typeface="Comic Sans MS" pitchFamily="66" charset="0"/>
              </a:rPr>
              <a:t>»</a:t>
            </a:r>
            <a:endParaRPr lang="el-GR" sz="4400" dirty="0"/>
          </a:p>
        </p:txBody>
      </p:sp>
      <p:pic>
        <p:nvPicPr>
          <p:cNvPr id="4" name="Picture 3" descr="IMG_20220530_125539....jpg"/>
          <p:cNvPicPr>
            <a:picLocks noChangeAspect="1"/>
          </p:cNvPicPr>
          <p:nvPr/>
        </p:nvPicPr>
        <p:blipFill>
          <a:blip r:embed="rId2" cstate="print"/>
          <a:stretch>
            <a:fillRect/>
          </a:stretch>
        </p:blipFill>
        <p:spPr>
          <a:xfrm>
            <a:off x="357158" y="2786058"/>
            <a:ext cx="3857652" cy="3857652"/>
          </a:xfrm>
          <a:prstGeom prst="rect">
            <a:avLst/>
          </a:prstGeom>
        </p:spPr>
      </p:pic>
      <p:pic>
        <p:nvPicPr>
          <p:cNvPr id="5" name="Picture 4" descr="IMG_20220530_125414....jpg"/>
          <p:cNvPicPr>
            <a:picLocks noChangeAspect="1"/>
          </p:cNvPicPr>
          <p:nvPr/>
        </p:nvPicPr>
        <p:blipFill>
          <a:blip r:embed="rId3" cstate="print"/>
          <a:stretch>
            <a:fillRect/>
          </a:stretch>
        </p:blipFill>
        <p:spPr>
          <a:xfrm>
            <a:off x="4929190" y="2786058"/>
            <a:ext cx="3786214" cy="3857652"/>
          </a:xfrm>
          <a:prstGeom prst="rect">
            <a:avLst/>
          </a:prstGeom>
        </p:spPr>
      </p:pic>
      <p:sp>
        <p:nvSpPr>
          <p:cNvPr id="6" name="Explosion 2 5"/>
          <p:cNvSpPr/>
          <p:nvPr/>
        </p:nvSpPr>
        <p:spPr>
          <a:xfrm>
            <a:off x="642910" y="3143248"/>
            <a:ext cx="1214446" cy="107157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Explosion 2 6"/>
          <p:cNvSpPr/>
          <p:nvPr/>
        </p:nvSpPr>
        <p:spPr>
          <a:xfrm>
            <a:off x="3000364" y="3071810"/>
            <a:ext cx="1143008" cy="92869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Explosion 2 7"/>
          <p:cNvSpPr/>
          <p:nvPr/>
        </p:nvSpPr>
        <p:spPr>
          <a:xfrm>
            <a:off x="5143504" y="3071810"/>
            <a:ext cx="1214446" cy="92869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Explosion 2 8"/>
          <p:cNvSpPr/>
          <p:nvPr/>
        </p:nvSpPr>
        <p:spPr>
          <a:xfrm>
            <a:off x="7286644" y="3143248"/>
            <a:ext cx="1000132" cy="92869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643998" cy="1928826"/>
          </a:xfrm>
        </p:spPr>
        <p:txBody>
          <a:bodyPr>
            <a:normAutofit/>
          </a:bodyPr>
          <a:lstStyle/>
          <a:p>
            <a:pPr algn="ctr"/>
            <a:r>
              <a:rPr lang="el-GR" sz="4400" dirty="0" smtClean="0">
                <a:latin typeface="Comic Sans MS" pitchFamily="66" charset="0"/>
              </a:rPr>
              <a:t>6ο εργαστήριο: «</a:t>
            </a:r>
            <a:r>
              <a:rPr lang="el-GR" sz="4400" i="1" dirty="0" smtClean="0">
                <a:latin typeface="Comic Sans MS" pitchFamily="66" charset="0"/>
              </a:rPr>
              <a:t>Συμπεράσματα - Ανασκόπηση...</a:t>
            </a:r>
            <a:r>
              <a:rPr lang="el-GR" sz="4400" dirty="0" smtClean="0">
                <a:latin typeface="Comic Sans MS" pitchFamily="66" charset="0"/>
              </a:rPr>
              <a:t>»</a:t>
            </a:r>
            <a:endParaRPr lang="el-GR" sz="4400" dirty="0">
              <a:latin typeface="Comic Sans MS" pitchFamily="66" charset="0"/>
            </a:endParaRPr>
          </a:p>
        </p:txBody>
      </p:sp>
      <p:sp>
        <p:nvSpPr>
          <p:cNvPr id="3" name="Text Placeholder 2"/>
          <p:cNvSpPr>
            <a:spLocks noGrp="1"/>
          </p:cNvSpPr>
          <p:nvPr>
            <p:ph type="body" idx="1"/>
          </p:nvPr>
        </p:nvSpPr>
        <p:spPr>
          <a:xfrm>
            <a:off x="642910" y="3143248"/>
            <a:ext cx="8022336" cy="3357586"/>
          </a:xfrm>
        </p:spPr>
        <p:txBody>
          <a:bodyPr>
            <a:normAutofit/>
          </a:bodyPr>
          <a:lstStyle/>
          <a:p>
            <a:pPr algn="just"/>
            <a:r>
              <a:rPr lang="el-GR" dirty="0" smtClean="0">
                <a:latin typeface="Comic Sans MS" pitchFamily="66" charset="0"/>
              </a:rPr>
              <a:t>   </a:t>
            </a:r>
            <a:r>
              <a:rPr lang="el-GR" b="1" i="1" dirty="0" smtClean="0">
                <a:latin typeface="Comic Sans MS" pitchFamily="66" charset="0"/>
              </a:rPr>
              <a:t>Αναστοχαζόμαστε για  τα όσα συναντήσαμε στην τελευταία αυτή θεματική των εργαστηρίων δεξιοτήτων και συμπληρώνουμε φύλλα αυτοαξιολόγησης. Τέλος, κάνουμε μια ανασκόπηση των τριών προηγούμενων κύκλων και θυμόμαστε όσα καινούρια μάθαμε αλλά και όλες τις δημιουργίες μας...</a:t>
            </a:r>
            <a:endParaRPr lang="el-GR" b="1" i="1" dirty="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600" dirty="0" smtClean="0">
                <a:latin typeface="Comic Sans MS" pitchFamily="66" charset="0"/>
              </a:rPr>
              <a:t>1ο εργαστήριο: «</a:t>
            </a:r>
            <a:r>
              <a:rPr lang="el-GR" sz="3600" i="1" dirty="0" smtClean="0">
                <a:latin typeface="Comic Sans MS" pitchFamily="66" charset="0"/>
              </a:rPr>
              <a:t>Γιατί εργάζονται οι άνθρωποι;;;</a:t>
            </a:r>
            <a:r>
              <a:rPr lang="el-GR" sz="3600" dirty="0" smtClean="0">
                <a:latin typeface="Comic Sans MS" pitchFamily="66" charset="0"/>
              </a:rPr>
              <a:t>» </a:t>
            </a:r>
            <a:endParaRPr lang="el-GR" sz="3600" dirty="0">
              <a:latin typeface="Comic Sans MS" pitchFamily="66" charset="0"/>
            </a:endParaRPr>
          </a:p>
        </p:txBody>
      </p:sp>
      <p:sp>
        <p:nvSpPr>
          <p:cNvPr id="3" name="Content Placeholder 2"/>
          <p:cNvSpPr>
            <a:spLocks noGrp="1"/>
          </p:cNvSpPr>
          <p:nvPr>
            <p:ph idx="1"/>
          </p:nvPr>
        </p:nvSpPr>
        <p:spPr>
          <a:xfrm>
            <a:off x="428596" y="5214950"/>
            <a:ext cx="8229600" cy="1439495"/>
          </a:xfrm>
        </p:spPr>
        <p:txBody>
          <a:bodyPr/>
          <a:lstStyle/>
          <a:p>
            <a:pPr algn="just"/>
            <a:r>
              <a:rPr lang="el-GR" sz="2000" b="1" i="1" dirty="0" smtClean="0">
                <a:latin typeface="Comic Sans MS" pitchFamily="66" charset="0"/>
              </a:rPr>
              <a:t>Δημιουργούμε τα ‘’πορτρέτα’’ μας με τη χρήση φωτογραφιών, λέξεων, σχημάτων, συμβόλων κ.τ.λ. Τα παρουσιάζουμε στην ομάδα. Διερευνώνται έτσι τα χαρακτηριστικά που συνθέτουν την προσωπικότητα κάθε μαθητή/τριας... </a:t>
            </a:r>
            <a:endParaRPr lang="el-GR" sz="2000" b="1" i="1" dirty="0">
              <a:latin typeface="Comic Sans MS" pitchFamily="66" charset="0"/>
            </a:endParaRPr>
          </a:p>
        </p:txBody>
      </p:sp>
      <p:pic>
        <p:nvPicPr>
          <p:cNvPr id="4" name="Picture 3" descr="IMG_20220601_131029.jpg"/>
          <p:cNvPicPr>
            <a:picLocks noChangeAspect="1"/>
          </p:cNvPicPr>
          <p:nvPr/>
        </p:nvPicPr>
        <p:blipFill>
          <a:blip r:embed="rId2" cstate="print"/>
          <a:stretch>
            <a:fillRect/>
          </a:stretch>
        </p:blipFill>
        <p:spPr>
          <a:xfrm>
            <a:off x="4857752" y="1643050"/>
            <a:ext cx="3214958" cy="3643338"/>
          </a:xfrm>
          <a:prstGeom prst="rect">
            <a:avLst/>
          </a:prstGeom>
        </p:spPr>
      </p:pic>
      <p:pic>
        <p:nvPicPr>
          <p:cNvPr id="5" name="Picture 4" descr="IMG_20220601_131144.jpg"/>
          <p:cNvPicPr>
            <a:picLocks noChangeAspect="1"/>
          </p:cNvPicPr>
          <p:nvPr/>
        </p:nvPicPr>
        <p:blipFill>
          <a:blip r:embed="rId3" cstate="print"/>
          <a:stretch>
            <a:fillRect/>
          </a:stretch>
        </p:blipFill>
        <p:spPr>
          <a:xfrm>
            <a:off x="857224" y="1643050"/>
            <a:ext cx="3214958" cy="364333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600" dirty="0" smtClean="0">
                <a:latin typeface="Comic Sans MS" pitchFamily="66" charset="0"/>
              </a:rPr>
              <a:t>1ο εργαστήριο: «</a:t>
            </a:r>
            <a:r>
              <a:rPr lang="el-GR" sz="3600" i="1" dirty="0" smtClean="0">
                <a:latin typeface="Comic Sans MS" pitchFamily="66" charset="0"/>
              </a:rPr>
              <a:t>Γιατί εργάζονται οι άνθρωποι;;;</a:t>
            </a:r>
            <a:r>
              <a:rPr lang="el-GR" sz="3600" dirty="0" smtClean="0">
                <a:latin typeface="Comic Sans MS" pitchFamily="66" charset="0"/>
              </a:rPr>
              <a:t>» </a:t>
            </a:r>
            <a:endParaRPr lang="el-GR" sz="3600" dirty="0"/>
          </a:p>
        </p:txBody>
      </p:sp>
      <p:pic>
        <p:nvPicPr>
          <p:cNvPr id="4" name="Content Placeholder 3" descr="IMG_20220601_131236.jpg"/>
          <p:cNvPicPr>
            <a:picLocks noGrp="1" noChangeAspect="1"/>
          </p:cNvPicPr>
          <p:nvPr>
            <p:ph idx="1"/>
          </p:nvPr>
        </p:nvPicPr>
        <p:blipFill>
          <a:blip r:embed="rId2" cstate="print"/>
          <a:stretch>
            <a:fillRect/>
          </a:stretch>
        </p:blipFill>
        <p:spPr>
          <a:xfrm>
            <a:off x="2643174" y="1571612"/>
            <a:ext cx="2000264" cy="3857652"/>
          </a:xfrm>
        </p:spPr>
      </p:pic>
      <p:pic>
        <p:nvPicPr>
          <p:cNvPr id="5" name="Picture 4" descr="IMG_20220601_131312.jpg"/>
          <p:cNvPicPr>
            <a:picLocks noChangeAspect="1"/>
          </p:cNvPicPr>
          <p:nvPr/>
        </p:nvPicPr>
        <p:blipFill>
          <a:blip r:embed="rId3" cstate="print"/>
          <a:stretch>
            <a:fillRect/>
          </a:stretch>
        </p:blipFill>
        <p:spPr>
          <a:xfrm rot="16200000">
            <a:off x="3821984" y="2607383"/>
            <a:ext cx="3857651" cy="1928987"/>
          </a:xfrm>
          <a:prstGeom prst="rect">
            <a:avLst/>
          </a:prstGeom>
        </p:spPr>
      </p:pic>
      <p:pic>
        <p:nvPicPr>
          <p:cNvPr id="6" name="Picture 5" descr="IMG_20220601_131339.jpg"/>
          <p:cNvPicPr>
            <a:picLocks noChangeAspect="1"/>
          </p:cNvPicPr>
          <p:nvPr/>
        </p:nvPicPr>
        <p:blipFill>
          <a:blip r:embed="rId4" cstate="print"/>
          <a:stretch>
            <a:fillRect/>
          </a:stretch>
        </p:blipFill>
        <p:spPr>
          <a:xfrm rot="16200000">
            <a:off x="5976942" y="2524124"/>
            <a:ext cx="3857652" cy="2095504"/>
          </a:xfrm>
          <a:prstGeom prst="rect">
            <a:avLst/>
          </a:prstGeom>
        </p:spPr>
      </p:pic>
      <p:pic>
        <p:nvPicPr>
          <p:cNvPr id="7" name="Picture 6" descr="IMG_20220601_131359.jpg"/>
          <p:cNvPicPr>
            <a:picLocks noChangeAspect="1"/>
          </p:cNvPicPr>
          <p:nvPr/>
        </p:nvPicPr>
        <p:blipFill>
          <a:blip r:embed="rId5" cstate="print"/>
          <a:stretch>
            <a:fillRect/>
          </a:stretch>
        </p:blipFill>
        <p:spPr>
          <a:xfrm rot="16200000">
            <a:off x="-607251" y="2393152"/>
            <a:ext cx="3929090" cy="228601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142852"/>
            <a:ext cx="8013192" cy="1255606"/>
          </a:xfrm>
        </p:spPr>
        <p:txBody>
          <a:bodyPr>
            <a:normAutofit/>
          </a:bodyPr>
          <a:lstStyle/>
          <a:p>
            <a:pPr algn="ctr"/>
            <a:r>
              <a:rPr lang="el-GR" sz="3600" dirty="0" smtClean="0">
                <a:latin typeface="Comic Sans MS" pitchFamily="66" charset="0"/>
              </a:rPr>
              <a:t>1ο εργαστήριο: «</a:t>
            </a:r>
            <a:r>
              <a:rPr lang="el-GR" sz="3600" i="1" dirty="0" smtClean="0">
                <a:latin typeface="Comic Sans MS" pitchFamily="66" charset="0"/>
              </a:rPr>
              <a:t>Γιατί εργάζονται οι άνθρωποι;;;</a:t>
            </a:r>
            <a:r>
              <a:rPr lang="el-GR" sz="3600" dirty="0" smtClean="0">
                <a:latin typeface="Comic Sans MS" pitchFamily="66" charset="0"/>
              </a:rPr>
              <a:t>» </a:t>
            </a:r>
            <a:endParaRPr lang="el-GR" sz="3600" dirty="0"/>
          </a:p>
        </p:txBody>
      </p:sp>
      <p:pic>
        <p:nvPicPr>
          <p:cNvPr id="4" name="Picture 3" descr="IMG_20220602_120917.jpg"/>
          <p:cNvPicPr>
            <a:picLocks noChangeAspect="1"/>
          </p:cNvPicPr>
          <p:nvPr/>
        </p:nvPicPr>
        <p:blipFill>
          <a:blip r:embed="rId2" cstate="print"/>
          <a:stretch>
            <a:fillRect/>
          </a:stretch>
        </p:blipFill>
        <p:spPr>
          <a:xfrm>
            <a:off x="214282" y="2000240"/>
            <a:ext cx="2928284" cy="4143404"/>
          </a:xfrm>
          <a:prstGeom prst="rect">
            <a:avLst/>
          </a:prstGeom>
        </p:spPr>
      </p:pic>
      <p:pic>
        <p:nvPicPr>
          <p:cNvPr id="5" name="Picture 4" descr="IMG_20220602_124127.jpg"/>
          <p:cNvPicPr>
            <a:picLocks noChangeAspect="1"/>
          </p:cNvPicPr>
          <p:nvPr/>
        </p:nvPicPr>
        <p:blipFill>
          <a:blip r:embed="rId3" cstate="print"/>
          <a:stretch>
            <a:fillRect/>
          </a:stretch>
        </p:blipFill>
        <p:spPr>
          <a:xfrm>
            <a:off x="3214678" y="2000240"/>
            <a:ext cx="2714644" cy="4143404"/>
          </a:xfrm>
          <a:prstGeom prst="rect">
            <a:avLst/>
          </a:prstGeom>
        </p:spPr>
      </p:pic>
      <p:pic>
        <p:nvPicPr>
          <p:cNvPr id="6" name="Picture 5" descr="IMG_20220603_101247.jpg"/>
          <p:cNvPicPr>
            <a:picLocks noChangeAspect="1"/>
          </p:cNvPicPr>
          <p:nvPr/>
        </p:nvPicPr>
        <p:blipFill>
          <a:blip r:embed="rId4" cstate="print"/>
          <a:stretch>
            <a:fillRect/>
          </a:stretch>
        </p:blipFill>
        <p:spPr>
          <a:xfrm>
            <a:off x="6000760" y="2000240"/>
            <a:ext cx="2928926" cy="416548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0"/>
            <a:ext cx="8013192" cy="1255606"/>
          </a:xfrm>
        </p:spPr>
        <p:txBody>
          <a:bodyPr>
            <a:normAutofit/>
          </a:bodyPr>
          <a:lstStyle/>
          <a:p>
            <a:pPr algn="ctr"/>
            <a:r>
              <a:rPr lang="el-GR" sz="3600" dirty="0" smtClean="0">
                <a:latin typeface="Comic Sans MS" pitchFamily="66" charset="0"/>
              </a:rPr>
              <a:t>1ο εργαστήριο: «</a:t>
            </a:r>
            <a:r>
              <a:rPr lang="el-GR" sz="3600" i="1" dirty="0" smtClean="0">
                <a:latin typeface="Comic Sans MS" pitchFamily="66" charset="0"/>
              </a:rPr>
              <a:t>Γιατί εργάζονται οι άνθρωποι;;;</a:t>
            </a:r>
            <a:r>
              <a:rPr lang="el-GR" sz="3600" dirty="0" smtClean="0">
                <a:latin typeface="Comic Sans MS" pitchFamily="66" charset="0"/>
              </a:rPr>
              <a:t>» </a:t>
            </a:r>
            <a:endParaRPr lang="el-GR" sz="3600" dirty="0"/>
          </a:p>
        </p:txBody>
      </p:sp>
      <p:sp>
        <p:nvSpPr>
          <p:cNvPr id="3" name="Text Placeholder 2"/>
          <p:cNvSpPr>
            <a:spLocks noGrp="1"/>
          </p:cNvSpPr>
          <p:nvPr>
            <p:ph type="body" idx="1"/>
          </p:nvPr>
        </p:nvSpPr>
        <p:spPr>
          <a:xfrm>
            <a:off x="4643438" y="1714488"/>
            <a:ext cx="4048124" cy="4071966"/>
          </a:xfrm>
        </p:spPr>
        <p:txBody>
          <a:bodyPr>
            <a:noAutofit/>
          </a:bodyPr>
          <a:lstStyle/>
          <a:p>
            <a:pPr algn="just"/>
            <a:r>
              <a:rPr lang="el-GR" b="1" i="1" dirty="0" smtClean="0">
                <a:latin typeface="Comic Sans MS" pitchFamily="66" charset="0"/>
              </a:rPr>
              <a:t>   Οι μαθητές/τριες συζητούν μεταξύ τους σχετικά με το ερώτημα «Γιατί να εργαστώ;». Το ερώτημα έχει δύο σκέλη: α) «Γιατί να εργαστώ σήμερα;» (με την έννοια της εργασίας που έχει ένας μαθητής για το σχολείο) και β) «Γιατί να εργαστώ σε 10 χρόνια;» (ως ενήλικος/η στην αγορά εργασίας). Έπειτα, απαντούν σε σχετικό ερωτηματολόγιο και αναλύουμε τα αποτελέσματα.</a:t>
            </a:r>
            <a:endParaRPr lang="el-GR" b="1" i="1" dirty="0">
              <a:latin typeface="Comic Sans MS" pitchFamily="66" charset="0"/>
            </a:endParaRPr>
          </a:p>
        </p:txBody>
      </p:sp>
      <p:pic>
        <p:nvPicPr>
          <p:cNvPr id="1026" name="Picture 2" descr="C:\Users\Dimitris Captain\Desktop\γιατι εργαζονται....jpg"/>
          <p:cNvPicPr>
            <a:picLocks noChangeAspect="1" noChangeArrowheads="1"/>
          </p:cNvPicPr>
          <p:nvPr/>
        </p:nvPicPr>
        <p:blipFill>
          <a:blip r:embed="rId2"/>
          <a:srcRect/>
          <a:stretch>
            <a:fillRect/>
          </a:stretch>
        </p:blipFill>
        <p:spPr bwMode="auto">
          <a:xfrm>
            <a:off x="285720" y="1500174"/>
            <a:ext cx="4171950" cy="514353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400" dirty="0" smtClean="0">
                <a:latin typeface="Comic Sans MS" pitchFamily="66" charset="0"/>
              </a:rPr>
              <a:t>2ο εργαστήριο: «</a:t>
            </a:r>
            <a:r>
              <a:rPr lang="el-GR" sz="4400" i="1" dirty="0" smtClean="0">
                <a:latin typeface="Comic Sans MS" pitchFamily="66" charset="0"/>
              </a:rPr>
              <a:t>Συνέντευξη με έναν εργαζόμενο...</a:t>
            </a:r>
            <a:r>
              <a:rPr lang="el-GR" sz="4400" dirty="0" smtClean="0">
                <a:latin typeface="Comic Sans MS" pitchFamily="66" charset="0"/>
              </a:rPr>
              <a:t>» </a:t>
            </a:r>
            <a:endParaRPr lang="el-GR" sz="4400" dirty="0">
              <a:latin typeface="Comic Sans MS" pitchFamily="66" charset="0"/>
            </a:endParaRPr>
          </a:p>
        </p:txBody>
      </p:sp>
      <p:sp>
        <p:nvSpPr>
          <p:cNvPr id="3" name="Text Placeholder 2"/>
          <p:cNvSpPr>
            <a:spLocks noGrp="1"/>
          </p:cNvSpPr>
          <p:nvPr>
            <p:ph type="body" idx="1"/>
          </p:nvPr>
        </p:nvSpPr>
        <p:spPr>
          <a:xfrm>
            <a:off x="5143504" y="2357430"/>
            <a:ext cx="3736056" cy="4143404"/>
          </a:xfrm>
        </p:spPr>
        <p:txBody>
          <a:bodyPr>
            <a:normAutofit lnSpcReduction="10000"/>
          </a:bodyPr>
          <a:lstStyle/>
          <a:p>
            <a:r>
              <a:rPr lang="el-GR" b="1" i="1" dirty="0" smtClean="0">
                <a:latin typeface="Comic Sans MS" pitchFamily="66" charset="0"/>
              </a:rPr>
              <a:t>   </a:t>
            </a:r>
          </a:p>
          <a:p>
            <a:r>
              <a:rPr lang="el-GR" b="1" i="1" dirty="0" smtClean="0">
                <a:latin typeface="Comic Sans MS" pitchFamily="66" charset="0"/>
              </a:rPr>
              <a:t>   Οι μαθητές-τριες αναλαμβάνουν να πάρουν συνέντευξη από γνωστό ή συγγενή τους και να του θέσουν ερωτήσεις σχετικά με την εκπαιδευτική και επαγγελματική του διαδρομή.     Στο 2</a:t>
            </a:r>
            <a:r>
              <a:rPr lang="el-GR" b="1" i="1" baseline="30000" dirty="0" smtClean="0">
                <a:latin typeface="Comic Sans MS" pitchFamily="66" charset="0"/>
              </a:rPr>
              <a:t>ο</a:t>
            </a:r>
            <a:r>
              <a:rPr lang="el-GR" b="1" i="1" dirty="0" smtClean="0">
                <a:latin typeface="Comic Sans MS" pitchFamily="66" charset="0"/>
              </a:rPr>
              <a:t> αυτό εργαστήριο, παρουσιάζουν στην τάξη τις συνεντεύξεις και συζητούμε για τις δυσκολίες που αντιμετωπίζει ο κάθε επαγγελματίας.  </a:t>
            </a:r>
            <a:endParaRPr lang="el-GR" b="1" i="1" dirty="0">
              <a:latin typeface="Comic Sans MS" pitchFamily="66" charset="0"/>
            </a:endParaRPr>
          </a:p>
        </p:txBody>
      </p:sp>
      <p:pic>
        <p:nvPicPr>
          <p:cNvPr id="2050" name="Picture 2" descr="C:\Users\Dimitris Captain\Desktop\ερωτηματολογιο....jpg"/>
          <p:cNvPicPr>
            <a:picLocks noChangeAspect="1" noChangeArrowheads="1"/>
          </p:cNvPicPr>
          <p:nvPr/>
        </p:nvPicPr>
        <p:blipFill>
          <a:blip r:embed="rId2"/>
          <a:srcRect/>
          <a:stretch>
            <a:fillRect/>
          </a:stretch>
        </p:blipFill>
        <p:spPr bwMode="auto">
          <a:xfrm>
            <a:off x="214283" y="1857375"/>
            <a:ext cx="4857784" cy="478633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400" dirty="0" smtClean="0">
                <a:latin typeface="Comic Sans MS" pitchFamily="66" charset="0"/>
              </a:rPr>
              <a:t>3ο εργαστήριο: «</a:t>
            </a:r>
            <a:r>
              <a:rPr lang="el-GR" sz="4400" i="1" dirty="0" smtClean="0">
                <a:latin typeface="Comic Sans MS" pitchFamily="66" charset="0"/>
              </a:rPr>
              <a:t>Επαγγέλματα από το μακρινό παρελθόν...</a:t>
            </a:r>
            <a:r>
              <a:rPr lang="el-GR" sz="4400" dirty="0" smtClean="0">
                <a:latin typeface="Comic Sans MS" pitchFamily="66" charset="0"/>
              </a:rPr>
              <a:t>» </a:t>
            </a:r>
            <a:endParaRPr lang="el-GR" sz="4400" dirty="0">
              <a:latin typeface="Comic Sans MS" pitchFamily="66" charset="0"/>
            </a:endParaRPr>
          </a:p>
        </p:txBody>
      </p:sp>
      <p:sp>
        <p:nvSpPr>
          <p:cNvPr id="3" name="Text Placeholder 2"/>
          <p:cNvSpPr>
            <a:spLocks noGrp="1"/>
          </p:cNvSpPr>
          <p:nvPr>
            <p:ph type="body" idx="1"/>
          </p:nvPr>
        </p:nvSpPr>
        <p:spPr>
          <a:xfrm>
            <a:off x="4857752" y="1971652"/>
            <a:ext cx="4071934" cy="4886348"/>
          </a:xfrm>
        </p:spPr>
        <p:txBody>
          <a:bodyPr>
            <a:noAutofit/>
          </a:bodyPr>
          <a:lstStyle/>
          <a:p>
            <a:r>
              <a:rPr lang="el-GR" b="1" i="1" dirty="0" smtClean="0">
                <a:latin typeface="Comic Sans MS" pitchFamily="66" charset="0"/>
              </a:rPr>
              <a:t>   Οι μαθητές/τριες διερευνούν στο διαδίκτυο για να βρουν πληροφορίες για τα χαμένα επαγγέλματα. Ζητούν από μεγαλύτερους (π.χ. γονείς, παππούδες, γιαγιάδες κ.τ.λ. ) να τους/τις ενημερώσουν ή να τους/τις διηγηθούν ιστορίες με χαμένα επαγγέλματα.   Συγκεντρώνουν φωτογραφίες, γίνεται συζήτηση και παρουσίαση στην τάξη. Στο 3</a:t>
            </a:r>
            <a:r>
              <a:rPr lang="el-GR" b="1" i="1" baseline="30000" dirty="0" smtClean="0">
                <a:latin typeface="Comic Sans MS" pitchFamily="66" charset="0"/>
              </a:rPr>
              <a:t>ο</a:t>
            </a:r>
            <a:r>
              <a:rPr lang="el-GR" b="1" i="1" dirty="0" smtClean="0">
                <a:latin typeface="Comic Sans MS" pitchFamily="66" charset="0"/>
              </a:rPr>
              <a:t> αυτό εργαστήριο δημιουργούν ένα κολάζ με τα χαμένα επαγγέλματα του παρελθόντος...</a:t>
            </a:r>
          </a:p>
          <a:p>
            <a:pPr algn="just"/>
            <a:endParaRPr lang="el-GR" b="1" i="1" dirty="0">
              <a:latin typeface="Comic Sans MS" pitchFamily="66" charset="0"/>
            </a:endParaRPr>
          </a:p>
        </p:txBody>
      </p:sp>
      <p:pic>
        <p:nvPicPr>
          <p:cNvPr id="4" name="Picture 3" descr="κολαζ παλια επαγγελματα.jpg"/>
          <p:cNvPicPr>
            <a:picLocks noChangeAspect="1"/>
          </p:cNvPicPr>
          <p:nvPr/>
        </p:nvPicPr>
        <p:blipFill>
          <a:blip r:embed="rId2" cstate="print"/>
          <a:stretch>
            <a:fillRect/>
          </a:stretch>
        </p:blipFill>
        <p:spPr>
          <a:xfrm>
            <a:off x="214282" y="1928802"/>
            <a:ext cx="4714908" cy="478634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400" dirty="0" smtClean="0">
                <a:latin typeface="Comic Sans MS" pitchFamily="66" charset="0"/>
              </a:rPr>
              <a:t>4ο εργαστήριο: «</a:t>
            </a:r>
            <a:r>
              <a:rPr lang="el-GR" sz="4400" i="1" dirty="0" smtClean="0">
                <a:latin typeface="Comic Sans MS" pitchFamily="66" charset="0"/>
              </a:rPr>
              <a:t>Μήπως θα τα κάνουν όλα τα ρομπότ;;;</a:t>
            </a:r>
            <a:r>
              <a:rPr lang="el-GR" sz="4400" dirty="0" smtClean="0">
                <a:latin typeface="Comic Sans MS" pitchFamily="66" charset="0"/>
              </a:rPr>
              <a:t>» </a:t>
            </a:r>
            <a:endParaRPr lang="el-GR" sz="4400" dirty="0">
              <a:latin typeface="Comic Sans MS" pitchFamily="66" charset="0"/>
            </a:endParaRPr>
          </a:p>
        </p:txBody>
      </p:sp>
      <p:sp>
        <p:nvSpPr>
          <p:cNvPr id="3" name="Text Placeholder 2"/>
          <p:cNvSpPr>
            <a:spLocks noGrp="1"/>
          </p:cNvSpPr>
          <p:nvPr>
            <p:ph type="body" idx="1"/>
          </p:nvPr>
        </p:nvSpPr>
        <p:spPr>
          <a:xfrm>
            <a:off x="4857752" y="2043090"/>
            <a:ext cx="4071966" cy="4457744"/>
          </a:xfrm>
        </p:spPr>
        <p:txBody>
          <a:bodyPr>
            <a:normAutofit/>
          </a:bodyPr>
          <a:lstStyle/>
          <a:p>
            <a:r>
              <a:rPr lang="el-GR" b="1" i="1" dirty="0" smtClean="0">
                <a:latin typeface="Comic Sans MS" pitchFamily="66" charset="0"/>
              </a:rPr>
              <a:t>   Στο 4</a:t>
            </a:r>
            <a:r>
              <a:rPr lang="el-GR" b="1" i="1" baseline="30000" dirty="0" smtClean="0">
                <a:latin typeface="Comic Sans MS" pitchFamily="66" charset="0"/>
              </a:rPr>
              <a:t>ο</a:t>
            </a:r>
            <a:r>
              <a:rPr lang="el-GR" b="1" i="1" dirty="0" smtClean="0">
                <a:latin typeface="Comic Sans MS" pitchFamily="66" charset="0"/>
              </a:rPr>
              <a:t> κατά σειρά εργαστήριο της θεματικής μας,γίνεται η προβολή της ταινίας μικρού μήκους </a:t>
            </a:r>
            <a:r>
              <a:rPr lang="en-US" b="1" i="1" dirty="0" smtClean="0">
                <a:latin typeface="Comic Sans MS" pitchFamily="66" charset="0"/>
              </a:rPr>
              <a:t>EL EMPLEO / THE EMPLOYMENT.</a:t>
            </a:r>
            <a:r>
              <a:rPr lang="el-GR" b="1" i="1" dirty="0" smtClean="0">
                <a:latin typeface="Comic Sans MS" pitchFamily="66" charset="0"/>
              </a:rPr>
              <a:t> </a:t>
            </a:r>
          </a:p>
          <a:p>
            <a:r>
              <a:rPr lang="en-US" b="1" i="1" dirty="0" smtClean="0">
                <a:latin typeface="Comic Sans MS" pitchFamily="66" charset="0"/>
              </a:rPr>
              <a:t>https://www.youtube.com/watch?v=cxUuU1jwMgM&amp;t=28s </a:t>
            </a:r>
            <a:endParaRPr lang="el-GR" b="1" i="1" dirty="0" smtClean="0">
              <a:latin typeface="Comic Sans MS" pitchFamily="66" charset="0"/>
            </a:endParaRPr>
          </a:p>
          <a:p>
            <a:r>
              <a:rPr lang="el-GR" b="1" i="1" dirty="0" smtClean="0">
                <a:latin typeface="Comic Sans MS" pitchFamily="66" charset="0"/>
              </a:rPr>
              <a:t>Συζητούμε και προβληματιζόμαστε κατά πόσο έχει αυτοματοποιηθεί σήμερα η εργασία και η καθημερινότητα των ανθρώπων. Με αφορμή την ταινία αυτή, συμπληρώνουμε σχετικό ερωτηματολόγιο. </a:t>
            </a:r>
            <a:endParaRPr lang="el-GR" b="1" i="1" dirty="0">
              <a:latin typeface="Comic Sans MS" pitchFamily="66" charset="0"/>
            </a:endParaRPr>
          </a:p>
        </p:txBody>
      </p:sp>
      <p:pic>
        <p:nvPicPr>
          <p:cNvPr id="3074" name="Picture 2" descr="C:\Users\Dimitris Captain\Desktop\robot...jpg"/>
          <p:cNvPicPr>
            <a:picLocks noChangeAspect="1" noChangeArrowheads="1"/>
          </p:cNvPicPr>
          <p:nvPr/>
        </p:nvPicPr>
        <p:blipFill>
          <a:blip r:embed="rId2"/>
          <a:srcRect/>
          <a:stretch>
            <a:fillRect/>
          </a:stretch>
        </p:blipFill>
        <p:spPr bwMode="auto">
          <a:xfrm>
            <a:off x="214282" y="1785926"/>
            <a:ext cx="4572032" cy="498506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400" dirty="0" smtClean="0">
                <a:latin typeface="Comic Sans MS" pitchFamily="66" charset="0"/>
              </a:rPr>
              <a:t>4ο εργαστήριο: «</a:t>
            </a:r>
            <a:r>
              <a:rPr lang="el-GR" sz="4400" i="1" dirty="0" smtClean="0">
                <a:latin typeface="Comic Sans MS" pitchFamily="66" charset="0"/>
              </a:rPr>
              <a:t>Μήπως θα τα κάνουν όλα τα ρομπότ;;;</a:t>
            </a:r>
            <a:r>
              <a:rPr lang="el-GR" sz="4400" dirty="0" smtClean="0">
                <a:latin typeface="Comic Sans MS" pitchFamily="66" charset="0"/>
              </a:rPr>
              <a:t>» </a:t>
            </a:r>
            <a:endParaRPr lang="el-GR" sz="4400" dirty="0"/>
          </a:p>
        </p:txBody>
      </p:sp>
      <p:sp>
        <p:nvSpPr>
          <p:cNvPr id="3" name="Text Placeholder 2"/>
          <p:cNvSpPr>
            <a:spLocks noGrp="1"/>
          </p:cNvSpPr>
          <p:nvPr>
            <p:ph type="body" idx="1"/>
          </p:nvPr>
        </p:nvSpPr>
        <p:spPr>
          <a:xfrm>
            <a:off x="714348" y="2714620"/>
            <a:ext cx="8022336" cy="3643338"/>
          </a:xfrm>
        </p:spPr>
        <p:txBody>
          <a:bodyPr>
            <a:normAutofit fontScale="85000" lnSpcReduction="20000"/>
          </a:bodyPr>
          <a:lstStyle/>
          <a:p>
            <a:r>
              <a:rPr lang="el-GR" b="1" i="1" dirty="0" smtClean="0">
                <a:latin typeface="Comic Sans MS" pitchFamily="66" charset="0"/>
              </a:rPr>
              <a:t>   </a:t>
            </a:r>
          </a:p>
          <a:p>
            <a:pPr algn="just"/>
            <a:r>
              <a:rPr lang="el-GR" sz="2200" b="1" i="1" dirty="0" smtClean="0">
                <a:latin typeface="Comic Sans MS" pitchFamily="66" charset="0"/>
              </a:rPr>
              <a:t>   Στη συνέχεια παρακολουθούμε κι άλλα βίντεο για την παρουσία των ρομπότ στη ζωή μας και αναλύουμε θετικές και αρνητικές όψεις της νέας πραγματικότητας...</a:t>
            </a:r>
          </a:p>
          <a:p>
            <a:pPr algn="just"/>
            <a:r>
              <a:rPr lang="el-GR" sz="2200" b="1" i="1" dirty="0" smtClean="0">
                <a:latin typeface="Comic Sans MS" pitchFamily="66" charset="0"/>
              </a:rPr>
              <a:t>   Ενδεικτικά</a:t>
            </a:r>
            <a:r>
              <a:rPr lang="el-GR" sz="2200" b="1" i="1" dirty="0" smtClean="0">
                <a:latin typeface="Comic Sans MS" pitchFamily="66" charset="0"/>
              </a:rPr>
              <a:t>, από την αρχαιότητα</a:t>
            </a:r>
            <a:r>
              <a:rPr lang="en-US" sz="2200" b="1" i="1" dirty="0" smtClean="0">
                <a:latin typeface="Comic Sans MS" pitchFamily="66" charset="0"/>
              </a:rPr>
              <a:t> </a:t>
            </a:r>
            <a:r>
              <a:rPr lang="el-GR" sz="2200" b="1" i="1" dirty="0" smtClean="0">
                <a:latin typeface="Comic Sans MS" pitchFamily="66" charset="0"/>
              </a:rPr>
              <a:t>ο χάλκινος γίγαντας Τάλως που φυλούσε την Κρήτη, </a:t>
            </a:r>
            <a:r>
              <a:rPr lang="el-GR" sz="2200" b="1" i="1" dirty="0" smtClean="0">
                <a:latin typeface="Comic Sans MS" pitchFamily="66" charset="0"/>
              </a:rPr>
              <a:t>τα ρομπότ στην υπηρεσία ηλικιωμένων, αλλά και σκέψεις ή φοβοι για την πλήρη αντικατάσταση των ανθρώπων από τα ρομπότ στο μέλλον...</a:t>
            </a:r>
          </a:p>
          <a:p>
            <a:endParaRPr lang="el-GR" b="1" i="1" dirty="0" smtClean="0">
              <a:latin typeface="Comic Sans MS" pitchFamily="66" charset="0"/>
            </a:endParaRPr>
          </a:p>
          <a:p>
            <a:r>
              <a:rPr lang="en-US" dirty="0" smtClean="0">
                <a:hlinkClick r:id="rId2"/>
              </a:rPr>
              <a:t>https://www.youtube.com/watch?v=9iYc76Sj3KU</a:t>
            </a:r>
            <a:endParaRPr lang="el-GR" dirty="0" smtClean="0"/>
          </a:p>
          <a:p>
            <a:endParaRPr lang="el-GR" dirty="0" smtClean="0"/>
          </a:p>
          <a:p>
            <a:r>
              <a:rPr lang="en-US" dirty="0" smtClean="0">
                <a:hlinkClick r:id="rId3"/>
              </a:rPr>
              <a:t>https://www.youtube.com/watch?v=3zuvdz3GiTQ</a:t>
            </a:r>
            <a:endParaRPr lang="el-GR" dirty="0" smtClean="0"/>
          </a:p>
          <a:p>
            <a:endParaRPr lang="el-GR" dirty="0" smtClean="0"/>
          </a:p>
          <a:p>
            <a:r>
              <a:rPr lang="en-US" dirty="0" smtClean="0">
                <a:hlinkClick r:id="rId4"/>
              </a:rPr>
              <a:t>https://www.youtube.com/watch?v=GjMY1BtExpw</a:t>
            </a:r>
            <a:endParaRPr lang="el-GR" dirty="0" smtClean="0"/>
          </a:p>
          <a:p>
            <a:endParaRPr lang="el-GR" dirty="0" smtClean="0"/>
          </a:p>
          <a:p>
            <a:r>
              <a:rPr lang="en-US" dirty="0" smtClean="0">
                <a:hlinkClick r:id="rId5"/>
              </a:rPr>
              <a:t>https://www.youtube.com/watch?v=P3os_16N-9Y</a:t>
            </a:r>
            <a:endParaRPr lang="el-GR" dirty="0" smtClean="0"/>
          </a:p>
          <a:p>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303</TotalTime>
  <Words>719</Words>
  <Application>Microsoft Office PowerPoint</Application>
  <PresentationFormat>On-screen Show (4:3)</PresentationFormat>
  <Paragraphs>60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Module</vt:lpstr>
      <vt:lpstr>Τι θα γίνεις... όταν μεγαλώσεις;;;</vt:lpstr>
      <vt:lpstr>1ο εργαστήριο: «Γιατί εργάζονται οι άνθρωποι;;;» </vt:lpstr>
      <vt:lpstr>1ο εργαστήριο: «Γιατί εργάζονται οι άνθρωποι;;;» </vt:lpstr>
      <vt:lpstr>1ο εργαστήριο: «Γιατί εργάζονται οι άνθρωποι;;;» </vt:lpstr>
      <vt:lpstr>1ο εργαστήριο: «Γιατί εργάζονται οι άνθρωποι;;;» </vt:lpstr>
      <vt:lpstr>2ο εργαστήριο: «Συνέντευξη με έναν εργαζόμενο...» </vt:lpstr>
      <vt:lpstr>3ο εργαστήριο: «Επαγγέλματα από το μακρινό παρελθόν...» </vt:lpstr>
      <vt:lpstr>4ο εργαστήριο: «Μήπως θα τα κάνουν όλα τα ρομπότ;;;» </vt:lpstr>
      <vt:lpstr>4ο εργαστήριο: «Μήπως θα τα κάνουν όλα τα ρομπότ;;;» </vt:lpstr>
      <vt:lpstr>                5ο εργαστήριο: «Τα επαγγέλματα του μέλλοντος...» </vt:lpstr>
      <vt:lpstr>5ο εργαστήριο: «Τα επαγγέλματα του μέλλοντος...»</vt:lpstr>
      <vt:lpstr>5ο εργαστήριο: «Τα επαγγέλματα του μέλλοντος...»</vt:lpstr>
      <vt:lpstr>5ο εργαστήριο: «Τα επαγγέλματα του μέλλοντος...»</vt:lpstr>
      <vt:lpstr> 5ο εργαστήριο: «Τα επαγγέλματα του μέλλοντος...»</vt:lpstr>
      <vt:lpstr>5ο εργαστήριο: «Τα επαγγέλματα του μέλλοντος...»</vt:lpstr>
      <vt:lpstr>5ο εργαστήριο: «Τα επαγγέλματα του μέλλοντος...»</vt:lpstr>
      <vt:lpstr>5ο εργαστήριο: «Τα επαγγέλματα του μέλλοντος...»</vt:lpstr>
      <vt:lpstr>6ο εργαστήριο: «Συμπεράσματα - Ανασκόπηση...»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Dimitris Captain</dc:creator>
  <cp:lastModifiedBy>Dimitris Captain</cp:lastModifiedBy>
  <cp:revision>68</cp:revision>
  <dcterms:created xsi:type="dcterms:W3CDTF">2022-06-04T08:58:13Z</dcterms:created>
  <dcterms:modified xsi:type="dcterms:W3CDTF">2022-06-05T18:38:20Z</dcterms:modified>
</cp:coreProperties>
</file>