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0E976691-8AE4-42D7-986B-A1EEC0B24C0C}" type="datetimeFigureOut">
              <a:rPr lang="el-GR" smtClean="0"/>
              <a:pPr/>
              <a:t>16/12/2022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C5FD47F-7B07-42A7-A422-3C6D326CDA4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E976691-8AE4-42D7-986B-A1EEC0B24C0C}" type="datetimeFigureOut">
              <a:rPr lang="el-GR" smtClean="0"/>
              <a:pPr/>
              <a:t>16/12/2022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C5FD47F-7B07-42A7-A422-3C6D326CDA4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E976691-8AE4-42D7-986B-A1EEC0B24C0C}" type="datetimeFigureOut">
              <a:rPr lang="el-GR" smtClean="0"/>
              <a:pPr/>
              <a:t>16/12/2022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C5FD47F-7B07-42A7-A422-3C6D326CDA4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E976691-8AE4-42D7-986B-A1EEC0B24C0C}" type="datetimeFigureOut">
              <a:rPr lang="el-GR" smtClean="0"/>
              <a:pPr/>
              <a:t>16/12/2022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C5FD47F-7B07-42A7-A422-3C6D326CDA4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E976691-8AE4-42D7-986B-A1EEC0B24C0C}" type="datetimeFigureOut">
              <a:rPr lang="el-GR" smtClean="0"/>
              <a:pPr/>
              <a:t>16/12/2022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C5FD47F-7B07-42A7-A422-3C6D326CDA4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0E976691-8AE4-42D7-986B-A1EEC0B24C0C}" type="datetimeFigureOut">
              <a:rPr lang="el-GR" smtClean="0"/>
              <a:pPr/>
              <a:t>16/12/2022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C5FD47F-7B07-42A7-A422-3C6D326CDA4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E976691-8AE4-42D7-986B-A1EEC0B24C0C}" type="datetimeFigureOut">
              <a:rPr lang="el-GR" smtClean="0"/>
              <a:pPr/>
              <a:t>16/12/2022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C5FD47F-7B07-42A7-A422-3C6D326CDA4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0E976691-8AE4-42D7-986B-A1EEC0B24C0C}" type="datetimeFigureOut">
              <a:rPr lang="el-GR" smtClean="0"/>
              <a:pPr/>
              <a:t>16/12/2022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C5FD47F-7B07-42A7-A422-3C6D326CDA4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E976691-8AE4-42D7-986B-A1EEC0B24C0C}" type="datetimeFigureOut">
              <a:rPr lang="el-GR" smtClean="0"/>
              <a:pPr/>
              <a:t>16/12/2022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C5FD47F-7B07-42A7-A422-3C6D326CDA4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E976691-8AE4-42D7-986B-A1EEC0B24C0C}" type="datetimeFigureOut">
              <a:rPr lang="el-GR" smtClean="0"/>
              <a:pPr/>
              <a:t>16/12/2022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C5FD47F-7B07-42A7-A422-3C6D326CDA4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E976691-8AE4-42D7-986B-A1EEC0B24C0C}" type="datetimeFigureOut">
              <a:rPr lang="el-GR" smtClean="0"/>
              <a:pPr/>
              <a:t>16/12/2022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C5FD47F-7B07-42A7-A422-3C6D326CDA4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76691-8AE4-42D7-986B-A1EEC0B24C0C}" type="datetimeFigureOut">
              <a:rPr lang="el-GR" smtClean="0"/>
              <a:pPr/>
              <a:t>16/12/2022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FD47F-7B07-42A7-A422-3C6D326CDA4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85728"/>
            <a:ext cx="7958166" cy="6143667"/>
          </a:xfrm>
          <a:blipFill>
            <a:blip r:embed="rId2" cstate="print"/>
            <a:tile tx="0" ty="0" sx="100000" sy="100000" flip="none" algn="tl"/>
          </a:blipFill>
        </p:spPr>
        <p:txBody>
          <a:bodyPr>
            <a:normAutofit/>
          </a:bodyPr>
          <a:lstStyle/>
          <a:p>
            <a:r>
              <a:rPr lang="el-GR" dirty="0" smtClean="0">
                <a:latin typeface="Times New Roman" pitchFamily="18" charset="0"/>
                <a:cs typeface="Times New Roman" pitchFamily="18" charset="0"/>
              </a:rPr>
              <a:t>ΕΡΓΑΣΤΗΡΙΑ  ΔΕΞΙΟΤΗΤΩΝ</a:t>
            </a:r>
            <a:r>
              <a:rPr lang="el-GR" sz="4800" dirty="0" smtClean="0">
                <a:latin typeface="Comic Sans MS" pitchFamily="66" charset="0"/>
              </a:rPr>
              <a:t/>
            </a:r>
            <a:br>
              <a:rPr lang="el-GR" sz="4800" dirty="0" smtClean="0">
                <a:latin typeface="Comic Sans MS" pitchFamily="66" charset="0"/>
              </a:rPr>
            </a:br>
            <a:r>
              <a:rPr lang="el-GR" sz="4800" dirty="0" smtClean="0">
                <a:latin typeface="Comic Sans MS" pitchFamily="66" charset="0"/>
              </a:rPr>
              <a:t/>
            </a:r>
            <a:br>
              <a:rPr lang="el-GR" sz="4800" dirty="0" smtClean="0">
                <a:latin typeface="Comic Sans MS" pitchFamily="66" charset="0"/>
              </a:rPr>
            </a:br>
            <a:r>
              <a:rPr lang="el-GR" sz="2800" dirty="0" smtClean="0">
                <a:latin typeface="Times New Roman" pitchFamily="18" charset="0"/>
                <a:cs typeface="Times New Roman" pitchFamily="18" charset="0"/>
              </a:rPr>
              <a:t>ΕΝΟΤΗΤΑ: ΖΩ ΚΑΛΥΤΕΡΑ – ΕΥ ΖΗΝ</a:t>
            </a:r>
            <a:br>
              <a:rPr lang="el-GR" sz="2800" dirty="0" smtClean="0">
                <a:latin typeface="Times New Roman" pitchFamily="18" charset="0"/>
                <a:cs typeface="Times New Roman" pitchFamily="18" charset="0"/>
              </a:rPr>
            </a:br>
            <a:r>
              <a:rPr lang="el-GR" sz="2800" dirty="0" smtClean="0">
                <a:latin typeface="Times New Roman" pitchFamily="18" charset="0"/>
                <a:cs typeface="Times New Roman" pitchFamily="18" charset="0"/>
              </a:rPr>
              <a:t>ΥΠΟΘΕΜΑΤΙΚΗ: ΑΥΤΟΜΕΡΙΜΝΑ</a:t>
            </a:r>
            <a:r>
              <a:rPr lang="el-GR" dirty="0" smtClean="0">
                <a:latin typeface="Comic Sans MS" pitchFamily="66" charset="0"/>
              </a:rPr>
              <a:t/>
            </a:r>
            <a:br>
              <a:rPr lang="el-GR" dirty="0" smtClean="0">
                <a:latin typeface="Comic Sans MS" pitchFamily="66" charset="0"/>
              </a:rPr>
            </a:br>
            <a:r>
              <a:rPr lang="el-GR" sz="4800" dirty="0" smtClean="0">
                <a:latin typeface="Comic Sans MS" pitchFamily="66" charset="0"/>
              </a:rPr>
              <a:t/>
            </a:r>
            <a:br>
              <a:rPr lang="el-GR" sz="4800" dirty="0" smtClean="0">
                <a:latin typeface="Comic Sans MS" pitchFamily="66" charset="0"/>
              </a:rPr>
            </a:br>
            <a:r>
              <a:rPr lang="el-GR" sz="4000" i="1" dirty="0" smtClean="0">
                <a:latin typeface="Times New Roman" pitchFamily="18" charset="0"/>
                <a:cs typeface="Times New Roman" pitchFamily="18" charset="0"/>
              </a:rPr>
              <a:t>«Πού πήγε το παπάκι;»</a:t>
            </a:r>
            <a:r>
              <a:rPr lang="el-GR" sz="2700" dirty="0" smtClean="0">
                <a:latin typeface="Comic Sans MS" pitchFamily="66" charset="0"/>
              </a:rPr>
              <a:t/>
            </a:r>
            <a:br>
              <a:rPr lang="el-GR" sz="2700" dirty="0" smtClean="0">
                <a:latin typeface="Comic Sans MS" pitchFamily="66" charset="0"/>
              </a:rPr>
            </a:br>
            <a:r>
              <a:rPr lang="el-GR" sz="2700" dirty="0" smtClean="0">
                <a:latin typeface="Comic Sans MS" pitchFamily="66" charset="0"/>
              </a:rPr>
              <a:t/>
            </a:r>
            <a:br>
              <a:rPr lang="el-GR" sz="2700" dirty="0" smtClean="0">
                <a:latin typeface="Comic Sans MS" pitchFamily="66" charset="0"/>
              </a:rPr>
            </a:br>
            <a:r>
              <a:rPr lang="el-GR" sz="2700" dirty="0" smtClean="0">
                <a:latin typeface="Comic Sans MS" pitchFamily="66" charset="0"/>
              </a:rPr>
              <a:t/>
            </a:r>
            <a:br>
              <a:rPr lang="el-GR" sz="2700" dirty="0" smtClean="0">
                <a:latin typeface="Comic Sans MS" pitchFamily="66" charset="0"/>
              </a:rPr>
            </a:br>
            <a:r>
              <a:rPr lang="el-GR" sz="2800" dirty="0" smtClean="0">
                <a:latin typeface="Times New Roman" pitchFamily="18" charset="0"/>
                <a:cs typeface="Times New Roman" pitchFamily="18" charset="0"/>
              </a:rPr>
              <a:t>ΤΑΞΗ Α΄ -  4</a:t>
            </a:r>
            <a:r>
              <a:rPr lang="el-GR" sz="2800" baseline="30000" dirty="0" smtClean="0">
                <a:latin typeface="Times New Roman" pitchFamily="18" charset="0"/>
                <a:cs typeface="Times New Roman" pitchFamily="18" charset="0"/>
              </a:rPr>
              <a:t>ο</a:t>
            </a:r>
            <a:r>
              <a:rPr lang="el-GR" sz="2800" dirty="0" smtClean="0">
                <a:latin typeface="Times New Roman" pitchFamily="18" charset="0"/>
                <a:cs typeface="Times New Roman" pitchFamily="18" charset="0"/>
              </a:rPr>
              <a:t> Δημ. Σχ. Άμφισσας</a:t>
            </a:r>
            <a:br>
              <a:rPr lang="el-GR" sz="2800" dirty="0" smtClean="0">
                <a:latin typeface="Times New Roman" pitchFamily="18" charset="0"/>
                <a:cs typeface="Times New Roman" pitchFamily="18" charset="0"/>
              </a:rPr>
            </a:br>
            <a:r>
              <a:rPr lang="el-GR" sz="2800" dirty="0" smtClean="0">
                <a:latin typeface="Times New Roman" pitchFamily="18" charset="0"/>
                <a:cs typeface="Times New Roman" pitchFamily="18" charset="0"/>
              </a:rPr>
              <a:t>Υπεύθυνη εκπαιδευτικός: Καλογιάννη Ελένη</a:t>
            </a:r>
            <a:endParaRPr lang="el-GR" sz="28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6" name="5 - Ομάδα"/>
          <p:cNvGrpSpPr/>
          <p:nvPr/>
        </p:nvGrpSpPr>
        <p:grpSpPr>
          <a:xfrm>
            <a:off x="285720" y="285728"/>
            <a:ext cx="5072098" cy="2893263"/>
            <a:chOff x="428596" y="1178679"/>
            <a:chExt cx="7572428" cy="5679321"/>
          </a:xfrm>
        </p:grpSpPr>
        <p:pic>
          <p:nvPicPr>
            <p:cNvPr id="5122" name="Picture 2" descr="C:\Users\user\Desktop\ΦΩΤΟ\20221104_100944.jpg"/>
            <p:cNvPicPr>
              <a:picLocks noChangeAspect="1" noChangeArrowheads="1"/>
            </p:cNvPicPr>
            <p:nvPr/>
          </p:nvPicPr>
          <p:blipFill>
            <a:blip r:embed="rId3" cstate="print"/>
            <a:srcRect/>
            <a:stretch>
              <a:fillRect/>
            </a:stretch>
          </p:blipFill>
          <p:spPr bwMode="auto">
            <a:xfrm>
              <a:off x="428596" y="1178679"/>
              <a:ext cx="7572428" cy="5679321"/>
            </a:xfrm>
            <a:prstGeom prst="rect">
              <a:avLst/>
            </a:prstGeom>
            <a:noFill/>
            <a:ln w="28575">
              <a:solidFill>
                <a:schemeClr val="accent2">
                  <a:lumMod val="50000"/>
                </a:schemeClr>
              </a:solidFill>
            </a:ln>
          </p:spPr>
        </p:pic>
        <p:sp>
          <p:nvSpPr>
            <p:cNvPr id="3" name="2 - Καρδιά"/>
            <p:cNvSpPr/>
            <p:nvPr/>
          </p:nvSpPr>
          <p:spPr>
            <a:xfrm>
              <a:off x="6500826" y="2357430"/>
              <a:ext cx="571504" cy="500066"/>
            </a:xfrm>
            <a:prstGeom prst="heart">
              <a:avLst/>
            </a:prstGeom>
            <a:solidFill>
              <a:srgbClr val="FF0000"/>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Καρδιά"/>
            <p:cNvSpPr/>
            <p:nvPr/>
          </p:nvSpPr>
          <p:spPr>
            <a:xfrm>
              <a:off x="1928794" y="1857364"/>
              <a:ext cx="714380" cy="714380"/>
            </a:xfrm>
            <a:prstGeom prst="heart">
              <a:avLst/>
            </a:prstGeom>
            <a:solidFill>
              <a:srgbClr val="FF0000"/>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Καρδιά"/>
            <p:cNvSpPr/>
            <p:nvPr/>
          </p:nvSpPr>
          <p:spPr>
            <a:xfrm>
              <a:off x="3714744" y="1857364"/>
              <a:ext cx="642942" cy="571504"/>
            </a:xfrm>
            <a:prstGeom prst="heart">
              <a:avLst/>
            </a:prstGeom>
            <a:solidFill>
              <a:srgbClr val="FF0000"/>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1" name="10 - Ομάδα"/>
          <p:cNvGrpSpPr/>
          <p:nvPr/>
        </p:nvGrpSpPr>
        <p:grpSpPr>
          <a:xfrm>
            <a:off x="4071934" y="3500438"/>
            <a:ext cx="4572032" cy="3071834"/>
            <a:chOff x="785786" y="571480"/>
            <a:chExt cx="8667810" cy="6500858"/>
          </a:xfrm>
        </p:grpSpPr>
        <p:pic>
          <p:nvPicPr>
            <p:cNvPr id="5123" name="Picture 3" descr="C:\Users\user\Desktop\ΦΩΤΟ\20221104_101017.jpg"/>
            <p:cNvPicPr>
              <a:picLocks noChangeAspect="1" noChangeArrowheads="1"/>
            </p:cNvPicPr>
            <p:nvPr/>
          </p:nvPicPr>
          <p:blipFill>
            <a:blip r:embed="rId4" cstate="print"/>
            <a:srcRect/>
            <a:stretch>
              <a:fillRect/>
            </a:stretch>
          </p:blipFill>
          <p:spPr bwMode="auto">
            <a:xfrm>
              <a:off x="785786" y="571480"/>
              <a:ext cx="8667810" cy="6500858"/>
            </a:xfrm>
            <a:prstGeom prst="rect">
              <a:avLst/>
            </a:prstGeom>
            <a:noFill/>
            <a:ln w="28575">
              <a:solidFill>
                <a:schemeClr val="accent2">
                  <a:lumMod val="50000"/>
                </a:schemeClr>
              </a:solidFill>
            </a:ln>
          </p:spPr>
        </p:pic>
        <p:sp>
          <p:nvSpPr>
            <p:cNvPr id="8" name="7 - Καρδιά"/>
            <p:cNvSpPr/>
            <p:nvPr/>
          </p:nvSpPr>
          <p:spPr>
            <a:xfrm>
              <a:off x="7215206" y="1714488"/>
              <a:ext cx="500066" cy="428628"/>
            </a:xfrm>
            <a:prstGeom prst="heart">
              <a:avLst/>
            </a:prstGeom>
            <a:solidFill>
              <a:srgbClr val="FF0000"/>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Καρδιά"/>
            <p:cNvSpPr/>
            <p:nvPr/>
          </p:nvSpPr>
          <p:spPr>
            <a:xfrm>
              <a:off x="3428992" y="1142984"/>
              <a:ext cx="642942" cy="571504"/>
            </a:xfrm>
            <a:prstGeom prst="heart">
              <a:avLst/>
            </a:prstGeom>
            <a:solidFill>
              <a:srgbClr val="FF0000"/>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Καρδιά"/>
            <p:cNvSpPr/>
            <p:nvPr/>
          </p:nvSpPr>
          <p:spPr>
            <a:xfrm>
              <a:off x="4929190" y="1428736"/>
              <a:ext cx="500066" cy="428628"/>
            </a:xfrm>
            <a:prstGeom prst="heart">
              <a:avLst/>
            </a:prstGeom>
            <a:solidFill>
              <a:srgbClr val="FF0000"/>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2" name="11 - Έλλειψη"/>
          <p:cNvSpPr/>
          <p:nvPr/>
        </p:nvSpPr>
        <p:spPr>
          <a:xfrm>
            <a:off x="142844" y="3929066"/>
            <a:ext cx="3571900" cy="221457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accent2">
                    <a:lumMod val="20000"/>
                    <a:lumOff val="80000"/>
                  </a:schemeClr>
                </a:solidFill>
                <a:latin typeface="Times New Roman" pitchFamily="18" charset="0"/>
                <a:cs typeface="Times New Roman" pitchFamily="18" charset="0"/>
              </a:rPr>
              <a:t>… μια ιστορία με βάση το στοιχείο που του τύχαινε.</a:t>
            </a:r>
            <a:endParaRPr lang="el-GR" sz="2000" dirty="0">
              <a:solidFill>
                <a:schemeClr val="accent2">
                  <a:lumMod val="20000"/>
                  <a:lumOff val="80000"/>
                </a:schemeClr>
              </a:solidFill>
              <a:latin typeface="Times New Roman" pitchFamily="18" charset="0"/>
              <a:cs typeface="Times New Roman" pitchFamily="18" charset="0"/>
            </a:endParaRPr>
          </a:p>
        </p:txBody>
      </p:sp>
      <p:sp>
        <p:nvSpPr>
          <p:cNvPr id="13" name="12 - Έλλειψη"/>
          <p:cNvSpPr/>
          <p:nvPr/>
        </p:nvSpPr>
        <p:spPr>
          <a:xfrm>
            <a:off x="5786446" y="428604"/>
            <a:ext cx="2928958" cy="242889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accent2">
                    <a:lumMod val="20000"/>
                    <a:lumOff val="80000"/>
                  </a:schemeClr>
                </a:solidFill>
                <a:latin typeface="Times New Roman" pitchFamily="18" charset="0"/>
                <a:cs typeface="Times New Roman" pitchFamily="18" charset="0"/>
              </a:rPr>
              <a:t>…και αρχίσαμε το παιχνίδι! Κάθε παιδί εκφράστηκε φτιάχνοντας …</a:t>
            </a:r>
            <a:endParaRPr lang="el-GR" sz="2000" dirty="0">
              <a:solidFill>
                <a:schemeClr val="accent2">
                  <a:lumMod val="20000"/>
                  <a:lumOff val="80000"/>
                </a:schemeClr>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6146" name="Picture 2" descr="C:\Users\user\Desktop\ΦΩΤΟ\20221017_121331.jpg"/>
          <p:cNvPicPr>
            <a:picLocks noChangeAspect="1" noChangeArrowheads="1"/>
          </p:cNvPicPr>
          <p:nvPr/>
        </p:nvPicPr>
        <p:blipFill>
          <a:blip r:embed="rId3" cstate="print"/>
          <a:srcRect/>
          <a:stretch>
            <a:fillRect/>
          </a:stretch>
        </p:blipFill>
        <p:spPr bwMode="auto">
          <a:xfrm>
            <a:off x="500034" y="214289"/>
            <a:ext cx="5072097" cy="3804073"/>
          </a:xfrm>
          <a:prstGeom prst="rect">
            <a:avLst/>
          </a:prstGeom>
          <a:noFill/>
          <a:ln w="28575">
            <a:solidFill>
              <a:schemeClr val="accent2">
                <a:lumMod val="50000"/>
              </a:schemeClr>
            </a:solidFill>
          </a:ln>
        </p:spPr>
      </p:pic>
      <p:pic>
        <p:nvPicPr>
          <p:cNvPr id="6147" name="Picture 3" descr="C:\Users\user\Desktop\ΦΩΤΟ\20221207_121055.jpg"/>
          <p:cNvPicPr>
            <a:picLocks noChangeAspect="1" noChangeArrowheads="1"/>
          </p:cNvPicPr>
          <p:nvPr/>
        </p:nvPicPr>
        <p:blipFill>
          <a:blip r:embed="rId4" cstate="print"/>
          <a:srcRect/>
          <a:stretch>
            <a:fillRect/>
          </a:stretch>
        </p:blipFill>
        <p:spPr bwMode="auto">
          <a:xfrm>
            <a:off x="4857752" y="3375422"/>
            <a:ext cx="3976747" cy="2982560"/>
          </a:xfrm>
          <a:prstGeom prst="rect">
            <a:avLst/>
          </a:prstGeom>
          <a:noFill/>
          <a:ln w="28575">
            <a:solidFill>
              <a:schemeClr val="accent2">
                <a:lumMod val="50000"/>
              </a:schemeClr>
            </a:solidFill>
          </a:ln>
        </p:spPr>
      </p:pic>
      <p:sp>
        <p:nvSpPr>
          <p:cNvPr id="4" name="3 - Καρδιά"/>
          <p:cNvSpPr/>
          <p:nvPr/>
        </p:nvSpPr>
        <p:spPr>
          <a:xfrm>
            <a:off x="5786446" y="428604"/>
            <a:ext cx="3071834" cy="2571768"/>
          </a:xfrm>
          <a:prstGeom prst="hear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accent2">
                    <a:lumMod val="20000"/>
                    <a:lumOff val="80000"/>
                  </a:schemeClr>
                </a:solidFill>
                <a:latin typeface="Times New Roman" pitchFamily="18" charset="0"/>
                <a:cs typeface="Times New Roman" pitchFamily="18" charset="0"/>
              </a:rPr>
              <a:t>Καταγράψαμε τα μηνύματα των παραμυθιών …</a:t>
            </a:r>
            <a:endParaRPr lang="el-GR" sz="2000" dirty="0">
              <a:solidFill>
                <a:schemeClr val="accent2">
                  <a:lumMod val="20000"/>
                  <a:lumOff val="80000"/>
                </a:schemeClr>
              </a:solidFill>
              <a:latin typeface="Times New Roman" pitchFamily="18" charset="0"/>
              <a:cs typeface="Times New Roman" pitchFamily="18" charset="0"/>
            </a:endParaRPr>
          </a:p>
        </p:txBody>
      </p:sp>
      <p:sp>
        <p:nvSpPr>
          <p:cNvPr id="5" name="4 - Καρδιά"/>
          <p:cNvSpPr/>
          <p:nvPr/>
        </p:nvSpPr>
        <p:spPr>
          <a:xfrm>
            <a:off x="785786" y="4071942"/>
            <a:ext cx="3071834" cy="2571768"/>
          </a:xfrm>
          <a:prstGeom prst="hear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accent2">
                    <a:lumMod val="20000"/>
                    <a:lumOff val="80000"/>
                  </a:schemeClr>
                </a:solidFill>
                <a:latin typeface="Times New Roman" pitchFamily="18" charset="0"/>
                <a:cs typeface="Times New Roman" pitchFamily="18" charset="0"/>
              </a:rPr>
              <a:t>… και μάθαμε δύο χρήσιμα τηλέφωνα!</a:t>
            </a:r>
            <a:endParaRPr lang="el-GR" sz="2000" dirty="0">
              <a:solidFill>
                <a:schemeClr val="accent2">
                  <a:lumMod val="20000"/>
                  <a:lumOff val="80000"/>
                </a:schemeClr>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 name="2 - Εικόνα" descr="20221215_122536.jpg"/>
          <p:cNvPicPr>
            <a:picLocks noChangeAspect="1"/>
          </p:cNvPicPr>
          <p:nvPr/>
        </p:nvPicPr>
        <p:blipFill>
          <a:blip r:embed="rId3" cstate="print"/>
          <a:srcRect l="1712"/>
          <a:stretch>
            <a:fillRect/>
          </a:stretch>
        </p:blipFill>
        <p:spPr>
          <a:xfrm>
            <a:off x="500034" y="3857628"/>
            <a:ext cx="3733940" cy="2714644"/>
          </a:xfrm>
          <a:prstGeom prst="rect">
            <a:avLst/>
          </a:prstGeom>
          <a:ln w="28575">
            <a:solidFill>
              <a:schemeClr val="accent2">
                <a:lumMod val="50000"/>
              </a:schemeClr>
            </a:solidFill>
          </a:ln>
        </p:spPr>
      </p:pic>
      <p:grpSp>
        <p:nvGrpSpPr>
          <p:cNvPr id="10" name="9 - Ομάδα"/>
          <p:cNvGrpSpPr/>
          <p:nvPr/>
        </p:nvGrpSpPr>
        <p:grpSpPr>
          <a:xfrm>
            <a:off x="2428860" y="142853"/>
            <a:ext cx="5286412" cy="3571900"/>
            <a:chOff x="2428860" y="142853"/>
            <a:chExt cx="4667282" cy="3500462"/>
          </a:xfrm>
        </p:grpSpPr>
        <p:pic>
          <p:nvPicPr>
            <p:cNvPr id="4" name="3 - Εικόνα" descr="20221216_102319.jpg"/>
            <p:cNvPicPr>
              <a:picLocks noChangeAspect="1"/>
            </p:cNvPicPr>
            <p:nvPr/>
          </p:nvPicPr>
          <p:blipFill>
            <a:blip r:embed="rId4" cstate="print"/>
            <a:stretch>
              <a:fillRect/>
            </a:stretch>
          </p:blipFill>
          <p:spPr>
            <a:xfrm>
              <a:off x="2428860" y="142853"/>
              <a:ext cx="4667282" cy="3500462"/>
            </a:xfrm>
            <a:prstGeom prst="rect">
              <a:avLst/>
            </a:prstGeom>
            <a:ln w="28575">
              <a:solidFill>
                <a:schemeClr val="accent2">
                  <a:lumMod val="50000"/>
                </a:schemeClr>
              </a:solidFill>
            </a:ln>
          </p:spPr>
        </p:pic>
        <p:sp>
          <p:nvSpPr>
            <p:cNvPr id="5" name="4 - Καρδιά"/>
            <p:cNvSpPr/>
            <p:nvPr/>
          </p:nvSpPr>
          <p:spPr>
            <a:xfrm>
              <a:off x="3929058" y="1714488"/>
              <a:ext cx="214314" cy="21431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Καρδιά"/>
            <p:cNvSpPr/>
            <p:nvPr/>
          </p:nvSpPr>
          <p:spPr>
            <a:xfrm>
              <a:off x="5214942" y="1714488"/>
              <a:ext cx="214314" cy="21431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Καρδιά"/>
            <p:cNvSpPr/>
            <p:nvPr/>
          </p:nvSpPr>
          <p:spPr>
            <a:xfrm>
              <a:off x="4643438" y="1857364"/>
              <a:ext cx="214314" cy="21431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1" name="10 - Έλλειψη"/>
          <p:cNvSpPr/>
          <p:nvPr/>
        </p:nvSpPr>
        <p:spPr>
          <a:xfrm>
            <a:off x="5000628" y="4214818"/>
            <a:ext cx="3286148" cy="242889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accent2">
                    <a:lumMod val="20000"/>
                    <a:lumOff val="80000"/>
                  </a:schemeClr>
                </a:solidFill>
                <a:latin typeface="Times New Roman" pitchFamily="18" charset="0"/>
                <a:cs typeface="Times New Roman" pitchFamily="18" charset="0"/>
              </a:rPr>
              <a:t>Οι αστυνομικοί αποδέχτηκαν την πρόσκλησή μας και μας έδωσαν χρήσιμες συμβουλές. Κι εμείς τους δωρίσαμε την αφίσα που φτιάξαμε! </a:t>
            </a:r>
            <a:endParaRPr lang="el-GR" dirty="0">
              <a:solidFill>
                <a:schemeClr val="accent2">
                  <a:lumMod val="20000"/>
                  <a:lumOff val="80000"/>
                </a:schemeClr>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75000"/>
            </a:schemeClr>
          </a:solidFill>
        </p:spPr>
        <p:txBody>
          <a:bodyPr>
            <a:normAutofit fontScale="90000"/>
          </a:bodyPr>
          <a:lstStyle/>
          <a:p>
            <a:r>
              <a:rPr lang="el-GR" dirty="0" smtClean="0">
                <a:solidFill>
                  <a:schemeClr val="accent2">
                    <a:lumMod val="20000"/>
                    <a:lumOff val="80000"/>
                  </a:schemeClr>
                </a:solidFill>
                <a:latin typeface="Times New Roman" pitchFamily="18" charset="0"/>
                <a:cs typeface="Times New Roman" pitchFamily="18" charset="0"/>
              </a:rPr>
              <a:t>ΕΡΓΑΣΤΗΡΙΟ 4</a:t>
            </a:r>
            <a:r>
              <a:rPr lang="el-GR" baseline="30000" dirty="0" smtClean="0">
                <a:solidFill>
                  <a:schemeClr val="accent2">
                    <a:lumMod val="20000"/>
                    <a:lumOff val="80000"/>
                  </a:schemeClr>
                </a:solidFill>
                <a:latin typeface="Times New Roman" pitchFamily="18" charset="0"/>
                <a:cs typeface="Times New Roman" pitchFamily="18" charset="0"/>
              </a:rPr>
              <a:t>ο</a:t>
            </a:r>
            <a:r>
              <a:rPr lang="el-GR" dirty="0" smtClean="0">
                <a:solidFill>
                  <a:schemeClr val="accent2">
                    <a:lumMod val="20000"/>
                    <a:lumOff val="80000"/>
                  </a:schemeClr>
                </a:solidFill>
                <a:latin typeface="Times New Roman" pitchFamily="18" charset="0"/>
                <a:cs typeface="Times New Roman" pitchFamily="18" charset="0"/>
              </a:rPr>
              <a:t> «Τι θα έκανες αν…»</a:t>
            </a:r>
            <a:endParaRPr lang="el-GR" dirty="0"/>
          </a:p>
        </p:txBody>
      </p:sp>
      <p:pic>
        <p:nvPicPr>
          <p:cNvPr id="7171" name="Picture 3" descr="C:\Users\user\Desktop\ΦΩΤΟ\20221207_121040.jpg"/>
          <p:cNvPicPr>
            <a:picLocks noChangeAspect="1" noChangeArrowheads="1"/>
          </p:cNvPicPr>
          <p:nvPr/>
        </p:nvPicPr>
        <p:blipFill>
          <a:blip r:embed="rId3" cstate="print"/>
          <a:srcRect l="10411"/>
          <a:stretch>
            <a:fillRect/>
          </a:stretch>
        </p:blipFill>
        <p:spPr bwMode="auto">
          <a:xfrm rot="16200000">
            <a:off x="5161691" y="1839177"/>
            <a:ext cx="3286148" cy="2751018"/>
          </a:xfrm>
          <a:prstGeom prst="rect">
            <a:avLst/>
          </a:prstGeom>
          <a:noFill/>
          <a:ln w="28575">
            <a:solidFill>
              <a:schemeClr val="accent2">
                <a:lumMod val="50000"/>
              </a:schemeClr>
            </a:solidFill>
          </a:ln>
        </p:spPr>
      </p:pic>
      <p:sp>
        <p:nvSpPr>
          <p:cNvPr id="5" name="4 - Έλλειψη"/>
          <p:cNvSpPr/>
          <p:nvPr/>
        </p:nvSpPr>
        <p:spPr>
          <a:xfrm>
            <a:off x="5000628" y="4929198"/>
            <a:ext cx="3929090" cy="171451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accent2">
                    <a:lumMod val="20000"/>
                    <a:lumOff val="80000"/>
                  </a:schemeClr>
                </a:solidFill>
                <a:latin typeface="Times New Roman" pitchFamily="18" charset="0"/>
                <a:cs typeface="Times New Roman" pitchFamily="18" charset="0"/>
              </a:rPr>
              <a:t>Επεξεργαστήκαμε διάφορα υποθετικά σενάρια και χρωματίσαμε τα αντίστοιχα συναισθήματά μας.</a:t>
            </a:r>
            <a:endParaRPr lang="el-GR" dirty="0">
              <a:solidFill>
                <a:schemeClr val="accent2">
                  <a:lumMod val="20000"/>
                  <a:lumOff val="80000"/>
                </a:schemeClr>
              </a:solidFill>
              <a:latin typeface="Times New Roman" pitchFamily="18" charset="0"/>
              <a:cs typeface="Times New Roman" pitchFamily="18" charset="0"/>
            </a:endParaRPr>
          </a:p>
        </p:txBody>
      </p:sp>
      <p:pic>
        <p:nvPicPr>
          <p:cNvPr id="7172" name="Picture 4" descr="C:\Users\user\Desktop\ΦΩΤΟ\20221207_121123(0).jpg"/>
          <p:cNvPicPr>
            <a:picLocks noChangeAspect="1" noChangeArrowheads="1"/>
          </p:cNvPicPr>
          <p:nvPr/>
        </p:nvPicPr>
        <p:blipFill>
          <a:blip r:embed="rId4" cstate="print"/>
          <a:srcRect/>
          <a:stretch>
            <a:fillRect/>
          </a:stretch>
        </p:blipFill>
        <p:spPr bwMode="auto">
          <a:xfrm rot="16200000">
            <a:off x="47594" y="2381244"/>
            <a:ext cx="4762533" cy="3571900"/>
          </a:xfrm>
          <a:prstGeom prst="rect">
            <a:avLst/>
          </a:prstGeom>
          <a:noFill/>
          <a:ln w="28575">
            <a:solidFill>
              <a:schemeClr val="accent2">
                <a:lumMod val="50000"/>
              </a:schemeClr>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75000"/>
            </a:schemeClr>
          </a:solidFill>
        </p:spPr>
        <p:txBody>
          <a:bodyPr>
            <a:noAutofit/>
          </a:bodyPr>
          <a:lstStyle/>
          <a:p>
            <a:r>
              <a:rPr lang="el-GR" sz="3300" dirty="0" smtClean="0">
                <a:solidFill>
                  <a:schemeClr val="accent2">
                    <a:lumMod val="20000"/>
                    <a:lumOff val="80000"/>
                  </a:schemeClr>
                </a:solidFill>
                <a:latin typeface="Times New Roman" pitchFamily="18" charset="0"/>
                <a:cs typeface="Times New Roman" pitchFamily="18" charset="0"/>
              </a:rPr>
              <a:t>ΕΡΓΑΣΤΗΡΙΟ 5</a:t>
            </a:r>
            <a:r>
              <a:rPr lang="el-GR" sz="3300" baseline="30000" dirty="0" smtClean="0">
                <a:solidFill>
                  <a:schemeClr val="accent2">
                    <a:lumMod val="20000"/>
                    <a:lumOff val="80000"/>
                  </a:schemeClr>
                </a:solidFill>
                <a:latin typeface="Times New Roman" pitchFamily="18" charset="0"/>
                <a:cs typeface="Times New Roman" pitchFamily="18" charset="0"/>
              </a:rPr>
              <a:t>ο</a:t>
            </a:r>
            <a:r>
              <a:rPr lang="el-GR" sz="3300" dirty="0" smtClean="0">
                <a:solidFill>
                  <a:schemeClr val="accent2">
                    <a:lumMod val="20000"/>
                    <a:lumOff val="80000"/>
                  </a:schemeClr>
                </a:solidFill>
                <a:latin typeface="Times New Roman" pitchFamily="18" charset="0"/>
                <a:cs typeface="Times New Roman" pitchFamily="18" charset="0"/>
              </a:rPr>
              <a:t> «Ας μάθουν κι οι γονείς μας»</a:t>
            </a:r>
            <a:endParaRPr lang="el-GR" sz="3300" dirty="0"/>
          </a:p>
        </p:txBody>
      </p:sp>
      <p:sp>
        <p:nvSpPr>
          <p:cNvPr id="8195" name="Rectangle 3"/>
          <p:cNvSpPr>
            <a:spLocks noChangeArrowheads="1"/>
          </p:cNvSpPr>
          <p:nvPr/>
        </p:nvSpPr>
        <p:spPr bwMode="auto">
          <a:xfrm>
            <a:off x="142844" y="1714488"/>
            <a:ext cx="8164415" cy="364715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1" i="0" u="sng" strike="noStrike" cap="none" normalizeH="0" baseline="0" dirty="0" smtClean="0">
                <a:ln>
                  <a:noFill/>
                </a:ln>
                <a:effectLst/>
                <a:latin typeface="Times New Roman" pitchFamily="18" charset="0"/>
                <a:ea typeface="Calibri" pitchFamily="34" charset="0"/>
                <a:cs typeface="Times New Roman" pitchFamily="18" charset="0"/>
              </a:rPr>
              <a:t>ΑΣ    ΜΑΘΟΥΝ   ΟΛΟΙ …</a:t>
            </a:r>
            <a:endParaRPr kumimoji="0" lang="el-GR" sz="11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100" b="1" i="0" u="none" strike="noStrike" cap="none" normalizeH="0" baseline="0" dirty="0" smtClean="0">
                <a:ln>
                  <a:noFill/>
                </a:ln>
                <a:effectLst/>
                <a:latin typeface="Times New Roman" pitchFamily="18" charset="0"/>
                <a:ea typeface="Calibri" pitchFamily="34" charset="0"/>
                <a:cs typeface="Times New Roman" pitchFamily="18" charset="0"/>
              </a:rPr>
              <a:t>Ένα παιδάκι έκανε κούνια στην παιδική χαρά και όταν σταματάει δεν βλέπει την μαμά του. Τι θα το συμβούλευες;</a:t>
            </a:r>
            <a:endParaRPr kumimoji="0" lang="el-GR" sz="11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effectLst/>
                <a:latin typeface="Times New Roman" pitchFamily="18" charset="0"/>
                <a:ea typeface="Calibri" pitchFamily="34" charset="0"/>
                <a:cs typeface="Times New Roman" pitchFamily="18" charset="0"/>
              </a:rPr>
              <a:t>Να μείνει σταθερό,</a:t>
            </a:r>
            <a:endParaRPr kumimoji="0" lang="el-GR" sz="11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effectLst/>
                <a:latin typeface="Times New Roman" pitchFamily="18" charset="0"/>
                <a:ea typeface="Calibri" pitchFamily="34" charset="0"/>
                <a:cs typeface="Times New Roman" pitchFamily="18" charset="0"/>
              </a:rPr>
              <a:t>να μην κουνηθεί,</a:t>
            </a:r>
            <a:endParaRPr kumimoji="0" lang="el-GR" sz="11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effectLst/>
                <a:latin typeface="Times New Roman" pitchFamily="18" charset="0"/>
                <a:ea typeface="Calibri" pitchFamily="34" charset="0"/>
                <a:cs typeface="Times New Roman" pitchFamily="18" charset="0"/>
              </a:rPr>
              <a:t>ούτε και να φοβηθεί.</a:t>
            </a:r>
            <a:endParaRPr kumimoji="0" lang="el-GR" sz="11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effectLst/>
                <a:latin typeface="Times New Roman" pitchFamily="18" charset="0"/>
                <a:ea typeface="Calibri" pitchFamily="34" charset="0"/>
                <a:cs typeface="Times New Roman" pitchFamily="18" charset="0"/>
              </a:rPr>
              <a:t>Η μαμά του θα το βρει!</a:t>
            </a:r>
            <a:endParaRPr kumimoji="0" lang="el-GR" sz="11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100" b="1" i="0" u="none" strike="noStrike" cap="none" normalizeH="0" baseline="0" dirty="0" smtClean="0">
                <a:ln>
                  <a:noFill/>
                </a:ln>
                <a:effectLst/>
                <a:latin typeface="Times New Roman" pitchFamily="18" charset="0"/>
                <a:ea typeface="Calibri" pitchFamily="34" charset="0"/>
                <a:cs typeface="Times New Roman" pitchFamily="18" charset="0"/>
              </a:rPr>
              <a:t>Ένα παιδάκι περπατάει και το πλησιάζει ένας κύριος για να του δώσει παγωτό. Το παιδί τον κοιτάει αλλά δεν τον ξέρει. Τι να κάνει;</a:t>
            </a:r>
            <a:endParaRPr kumimoji="0" lang="el-GR" sz="11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effectLst/>
                <a:latin typeface="Times New Roman" pitchFamily="18" charset="0"/>
                <a:ea typeface="Calibri" pitchFamily="34" charset="0"/>
                <a:cs typeface="Times New Roman" pitchFamily="18" charset="0"/>
              </a:rPr>
              <a:t>Ένα ΟΧΙ θα του πει</a:t>
            </a:r>
            <a:endParaRPr kumimoji="0" lang="el-GR" sz="11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effectLst/>
                <a:latin typeface="Times New Roman" pitchFamily="18" charset="0"/>
                <a:ea typeface="Calibri" pitchFamily="34" charset="0"/>
                <a:cs typeface="Times New Roman" pitchFamily="18" charset="0"/>
              </a:rPr>
              <a:t>τόσο δυνατά, να κουφαθεί.</a:t>
            </a:r>
            <a:endParaRPr kumimoji="0" lang="el-GR" sz="11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effectLst/>
                <a:latin typeface="Times New Roman" pitchFamily="18" charset="0"/>
                <a:ea typeface="Calibri" pitchFamily="34" charset="0"/>
                <a:cs typeface="Times New Roman" pitchFamily="18" charset="0"/>
              </a:rPr>
              <a:t>ΟΧΙ ΟΧΙ δυνατά </a:t>
            </a:r>
            <a:endParaRPr kumimoji="0" lang="el-GR" sz="11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effectLst/>
                <a:latin typeface="Times New Roman" pitchFamily="18" charset="0"/>
                <a:ea typeface="Calibri" pitchFamily="34" charset="0"/>
                <a:cs typeface="Times New Roman" pitchFamily="18" charset="0"/>
              </a:rPr>
              <a:t>λένε στους ξένους τα παιδιά! </a:t>
            </a:r>
            <a:endParaRPr kumimoji="0" lang="el-GR" sz="11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100" b="1" i="0" u="none" strike="noStrike" cap="none" normalizeH="0" baseline="0" dirty="0" smtClean="0">
                <a:ln>
                  <a:noFill/>
                </a:ln>
                <a:effectLst/>
                <a:latin typeface="Times New Roman" pitchFamily="18" charset="0"/>
                <a:ea typeface="Calibri" pitchFamily="34" charset="0"/>
                <a:cs typeface="Times New Roman" pitchFamily="18" charset="0"/>
              </a:rPr>
              <a:t>Και εκεί που κάνει μπάνιο ένα παιδί στην θάλασσα, βγαίνει και δεν βλέπει την μαμά ή τον μπαμπά. Τι να κάνει;</a:t>
            </a:r>
            <a:endParaRPr kumimoji="0" lang="el-GR" sz="11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effectLst/>
                <a:latin typeface="Times New Roman" pitchFamily="18" charset="0"/>
                <a:ea typeface="Calibri" pitchFamily="34" charset="0"/>
                <a:cs typeface="Times New Roman" pitchFamily="18" charset="0"/>
              </a:rPr>
              <a:t>Θα κοιτάξει αριστερά και δεξιά.</a:t>
            </a:r>
            <a:endParaRPr kumimoji="0" lang="el-GR" sz="11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effectLst/>
                <a:latin typeface="Times New Roman" pitchFamily="18" charset="0"/>
                <a:ea typeface="Calibri" pitchFamily="34" charset="0"/>
                <a:cs typeface="Times New Roman" pitchFamily="18" charset="0"/>
              </a:rPr>
              <a:t>Αν δεν βλέπει τον μπαμπά ή την μαμά, </a:t>
            </a:r>
            <a:endParaRPr kumimoji="0" lang="el-GR" sz="11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effectLst/>
                <a:latin typeface="Times New Roman" pitchFamily="18" charset="0"/>
                <a:ea typeface="Calibri" pitchFamily="34" charset="0"/>
                <a:cs typeface="Times New Roman" pitchFamily="18" charset="0"/>
              </a:rPr>
              <a:t>θα φωνάξει δυνατά </a:t>
            </a:r>
            <a:endParaRPr kumimoji="0" lang="el-GR" sz="11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effectLst/>
                <a:latin typeface="Times New Roman" pitchFamily="18" charset="0"/>
                <a:ea typeface="Calibri" pitchFamily="34" charset="0"/>
                <a:cs typeface="Times New Roman" pitchFamily="18" charset="0"/>
              </a:rPr>
              <a:t>να έρθουν άτομα πολλά!</a:t>
            </a:r>
            <a:endParaRPr kumimoji="0" lang="el-GR" sz="11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100" b="1" i="0" u="none" strike="noStrike" cap="none" normalizeH="0" baseline="0" dirty="0" smtClean="0">
                <a:ln>
                  <a:noFill/>
                </a:ln>
                <a:effectLst/>
                <a:latin typeface="Times New Roman" pitchFamily="18" charset="0"/>
                <a:ea typeface="Calibri" pitchFamily="34" charset="0"/>
                <a:cs typeface="Times New Roman" pitchFamily="18" charset="0"/>
              </a:rPr>
              <a:t>Μια μέρα ο μπαμπάς και η μαμά λένε στο παιδί να κάτσει ήρεμα διαφορετικά θα έρθει ο αστυνόμος να το πάει φυλακή. Τι να κάνει;</a:t>
            </a:r>
            <a:endParaRPr kumimoji="0" lang="el-GR" sz="11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effectLst/>
                <a:latin typeface="Times New Roman" pitchFamily="18" charset="0"/>
                <a:ea typeface="Calibri" pitchFamily="34" charset="0"/>
                <a:cs typeface="Times New Roman" pitchFamily="18" charset="0"/>
              </a:rPr>
              <a:t>Τότε να πει με σιγουριά:</a:t>
            </a:r>
            <a:endParaRPr kumimoji="0" lang="el-GR" sz="11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effectLst/>
                <a:latin typeface="Times New Roman" pitchFamily="18" charset="0"/>
                <a:ea typeface="Calibri" pitchFamily="34" charset="0"/>
                <a:cs typeface="Times New Roman" pitchFamily="18" charset="0"/>
              </a:rPr>
              <a:t>Τι είναι αυτά που λες μαμά;</a:t>
            </a:r>
            <a:endParaRPr kumimoji="0" lang="el-GR" sz="11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effectLst/>
                <a:latin typeface="Times New Roman" pitchFamily="18" charset="0"/>
                <a:ea typeface="Calibri" pitchFamily="34" charset="0"/>
                <a:cs typeface="Times New Roman" pitchFamily="18" charset="0"/>
              </a:rPr>
              <a:t>Οι αστυνόμοι βοηθάνε πάντα τα παιδιά</a:t>
            </a:r>
            <a:endParaRPr kumimoji="0" lang="el-GR" sz="11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effectLst/>
                <a:latin typeface="Times New Roman" pitchFamily="18" charset="0"/>
                <a:ea typeface="Calibri" pitchFamily="34" charset="0"/>
                <a:cs typeface="Times New Roman" pitchFamily="18" charset="0"/>
              </a:rPr>
              <a:t>και τους φέρονται σωστά!</a:t>
            </a:r>
            <a:endParaRPr kumimoji="0" lang="el-GR" sz="1100" b="0" i="0" u="none" strike="noStrike" cap="none" normalizeH="0" baseline="0" dirty="0" smtClean="0">
              <a:ln>
                <a:noFill/>
              </a:ln>
              <a:effectLst/>
              <a:latin typeface="Times New Roman" pitchFamily="18" charset="0"/>
              <a:cs typeface="Times New Roman" pitchFamily="18" charset="0"/>
            </a:endParaRPr>
          </a:p>
        </p:txBody>
      </p:sp>
      <p:sp>
        <p:nvSpPr>
          <p:cNvPr id="5" name="4 - Έλλειψη"/>
          <p:cNvSpPr/>
          <p:nvPr/>
        </p:nvSpPr>
        <p:spPr>
          <a:xfrm>
            <a:off x="4214810" y="5214950"/>
            <a:ext cx="3786214" cy="135732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accent2">
                    <a:lumMod val="20000"/>
                    <a:lumOff val="80000"/>
                  </a:schemeClr>
                </a:solidFill>
                <a:latin typeface="Times New Roman" pitchFamily="18" charset="0"/>
                <a:cs typeface="Times New Roman" pitchFamily="18" charset="0"/>
              </a:rPr>
              <a:t>Με μικρά ποιήματα ενημερώσαμε τους γονείς μας για όσα μάθαμε. </a:t>
            </a:r>
            <a:endParaRPr lang="el-GR" dirty="0">
              <a:solidFill>
                <a:schemeClr val="accent2">
                  <a:lumMod val="20000"/>
                  <a:lumOff val="80000"/>
                </a:schemeClr>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7650" name="Picture 2" descr="C:\Users\user\Desktop\ΦΩΤΟ\20221207_120016.jpg"/>
          <p:cNvPicPr>
            <a:picLocks noChangeAspect="1" noChangeArrowheads="1"/>
          </p:cNvPicPr>
          <p:nvPr/>
        </p:nvPicPr>
        <p:blipFill>
          <a:blip r:embed="rId3" cstate="print"/>
          <a:srcRect r="47500"/>
          <a:stretch>
            <a:fillRect/>
          </a:stretch>
        </p:blipFill>
        <p:spPr bwMode="auto">
          <a:xfrm>
            <a:off x="714348" y="357166"/>
            <a:ext cx="2600343" cy="3714776"/>
          </a:xfrm>
          <a:prstGeom prst="rect">
            <a:avLst/>
          </a:prstGeom>
          <a:noFill/>
          <a:ln w="28575">
            <a:solidFill>
              <a:schemeClr val="accent2">
                <a:lumMod val="50000"/>
              </a:schemeClr>
            </a:solidFill>
          </a:ln>
        </p:spPr>
      </p:pic>
      <p:pic>
        <p:nvPicPr>
          <p:cNvPr id="27651" name="Picture 3" descr="C:\Users\user\Desktop\ΦΩΤΟ\20221207_120255.jpg"/>
          <p:cNvPicPr>
            <a:picLocks noChangeAspect="1" noChangeArrowheads="1"/>
          </p:cNvPicPr>
          <p:nvPr/>
        </p:nvPicPr>
        <p:blipFill>
          <a:blip r:embed="rId4" cstate="print"/>
          <a:srcRect b="9333"/>
          <a:stretch>
            <a:fillRect/>
          </a:stretch>
        </p:blipFill>
        <p:spPr bwMode="auto">
          <a:xfrm>
            <a:off x="3857620" y="285728"/>
            <a:ext cx="3996325" cy="2717501"/>
          </a:xfrm>
          <a:prstGeom prst="rect">
            <a:avLst/>
          </a:prstGeom>
          <a:noFill/>
          <a:ln w="28575">
            <a:solidFill>
              <a:schemeClr val="accent2">
                <a:lumMod val="50000"/>
              </a:schemeClr>
            </a:solidFill>
          </a:ln>
        </p:spPr>
      </p:pic>
      <p:pic>
        <p:nvPicPr>
          <p:cNvPr id="27652" name="Picture 4" descr="C:\Users\user\Desktop\ΦΩΤΟ\20221207_120525.jpg"/>
          <p:cNvPicPr>
            <a:picLocks noChangeAspect="1" noChangeArrowheads="1"/>
          </p:cNvPicPr>
          <p:nvPr/>
        </p:nvPicPr>
        <p:blipFill>
          <a:blip r:embed="rId5" cstate="print"/>
          <a:srcRect b="4495"/>
          <a:stretch>
            <a:fillRect/>
          </a:stretch>
        </p:blipFill>
        <p:spPr bwMode="auto">
          <a:xfrm>
            <a:off x="4214810" y="3264854"/>
            <a:ext cx="4512070" cy="3231948"/>
          </a:xfrm>
          <a:prstGeom prst="rect">
            <a:avLst/>
          </a:prstGeom>
          <a:noFill/>
          <a:ln w="28575">
            <a:solidFill>
              <a:schemeClr val="accent2">
                <a:lumMod val="50000"/>
              </a:schemeClr>
            </a:solidFill>
          </a:ln>
        </p:spPr>
      </p:pic>
      <p:sp>
        <p:nvSpPr>
          <p:cNvPr id="5" name="4 - Έλλειψη"/>
          <p:cNvSpPr/>
          <p:nvPr/>
        </p:nvSpPr>
        <p:spPr>
          <a:xfrm>
            <a:off x="857224" y="4714884"/>
            <a:ext cx="3286148" cy="157163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accent2">
                    <a:lumMod val="20000"/>
                    <a:lumOff val="80000"/>
                  </a:schemeClr>
                </a:solidFill>
                <a:latin typeface="Times New Roman" pitchFamily="18" charset="0"/>
                <a:cs typeface="Times New Roman" pitchFamily="18" charset="0"/>
              </a:rPr>
              <a:t>Στο τέλος αξιολογήσαμε το πρόγραμμά μας! </a:t>
            </a:r>
            <a:endParaRPr lang="el-GR" dirty="0">
              <a:solidFill>
                <a:schemeClr val="accent2">
                  <a:lumMod val="20000"/>
                  <a:lumOff val="80000"/>
                </a:schemeClr>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226196"/>
          </a:xfrm>
          <a:blipFill>
            <a:blip r:embed="rId2" cstate="print"/>
            <a:tile tx="0" ty="0" sx="100000" sy="100000" flip="none" algn="tl"/>
          </a:blipFill>
        </p:spPr>
        <p:txBody>
          <a:bodyPr>
            <a:normAutofit/>
          </a:bodyPr>
          <a:lstStyle/>
          <a:p>
            <a:pPr algn="l"/>
            <a:r>
              <a:rPr lang="el-GR" sz="2400" dirty="0">
                <a:latin typeface="Times New Roman" pitchFamily="18" charset="0"/>
                <a:cs typeface="Times New Roman" pitchFamily="18" charset="0"/>
              </a:rPr>
              <a:t>Το Πρόγραμμα </a:t>
            </a:r>
            <a:r>
              <a:rPr lang="el-GR" sz="2400" dirty="0" smtClean="0">
                <a:latin typeface="Times New Roman" pitchFamily="18" charset="0"/>
                <a:cs typeface="Times New Roman" pitchFamily="18" charset="0"/>
              </a:rPr>
              <a:t>«Πού πήγε το παπάκι;» σκοπό έχει </a:t>
            </a:r>
            <a:r>
              <a:rPr lang="el-GR" sz="2400" dirty="0">
                <a:latin typeface="Times New Roman" pitchFamily="18" charset="0"/>
                <a:cs typeface="Times New Roman" pitchFamily="18" charset="0"/>
              </a:rPr>
              <a:t>την πρόληψη και την ενημέρωση αναφορικά με εξαφανίσεις παιδιών, είναι ένα πρόγραμμα αγωγής υγείας με στόχο την ενίσχυση των γνώσεων και δεξιοτήτων των παιδιών σε περίπτωση που βρεθούν σε συνθήκες εξαφάνισης μη προσδιοριζόμενης αλλιώς, δηλαδή σε συνθήκες που χάνουν τον προσανατολισμό τους ή για κάποιον λόγο δεν βρίσκονται κοντά στο άτομο που νομίμως ασκεί την επιμέλεια τους. Συνοπτικά τα παιδιά εκπαιδεύονται να έχουν  αυξημένη επίγνωση των κινδύνων και να είναι σε </a:t>
            </a:r>
            <a:r>
              <a:rPr lang="el-GR" sz="2400" dirty="0" smtClean="0">
                <a:latin typeface="Times New Roman" pitchFamily="18" charset="0"/>
                <a:cs typeface="Times New Roman" pitchFamily="18" charset="0"/>
              </a:rPr>
              <a:t>ετοιμότητα, </a:t>
            </a:r>
            <a:r>
              <a:rPr lang="el-GR" sz="2400" dirty="0">
                <a:latin typeface="Times New Roman" pitchFamily="18" charset="0"/>
                <a:cs typeface="Times New Roman" pitchFamily="18" charset="0"/>
              </a:rPr>
              <a:t>αναπτύσσοντας την ικανότητα της αυτοπροστασίας και της </a:t>
            </a:r>
            <a:r>
              <a:rPr lang="el-GR" sz="2400" dirty="0" err="1">
                <a:latin typeface="Times New Roman" pitchFamily="18" charset="0"/>
                <a:cs typeface="Times New Roman" pitchFamily="18" charset="0"/>
              </a:rPr>
              <a:t>αυτομέριμνας</a:t>
            </a:r>
            <a:r>
              <a:rPr lang="el-GR" sz="2400" dirty="0">
                <a:latin typeface="Times New Roman" pitchFamily="18" charset="0"/>
                <a:cs typeface="Times New Roman" pitchFamily="18" charset="0"/>
              </a:rPr>
              <a:t>. </a:t>
            </a:r>
            <a:br>
              <a:rPr lang="el-GR" sz="2400" dirty="0">
                <a:latin typeface="Times New Roman" pitchFamily="18" charset="0"/>
                <a:cs typeface="Times New Roman" pitchFamily="18" charset="0"/>
              </a:rPr>
            </a:br>
            <a:r>
              <a:rPr lang="el-GR" sz="2400" dirty="0">
                <a:latin typeface="Times New Roman" pitchFamily="18" charset="0"/>
                <a:cs typeface="Times New Roman" pitchFamily="18" charset="0"/>
              </a:rPr>
              <a:t>Επιπροσθέτως, καλλιεργείται η κριτική σκέψη και η  κοινωνική αντίληψη των μαθητών/τριών μέσω της συμμετοχής τους στην αφήγηση παραμυθιού και του κουκλοθέατρου, ενισχύοντας με αυτό τον τρόπο την </a:t>
            </a:r>
            <a:r>
              <a:rPr lang="el-GR" sz="2400" dirty="0" err="1">
                <a:latin typeface="Times New Roman" pitchFamily="18" charset="0"/>
                <a:cs typeface="Times New Roman" pitchFamily="18" charset="0"/>
              </a:rPr>
              <a:t>ομαδοσυνεργατικότητα</a:t>
            </a:r>
            <a:r>
              <a:rPr lang="el-GR" sz="2400" dirty="0">
                <a:latin typeface="Times New Roman" pitchFamily="18" charset="0"/>
                <a:cs typeface="Times New Roman" pitchFamily="18" charset="0"/>
              </a:rPr>
              <a:t>, τη  δημιουργικότητα και τη φαντασία τους.   </a:t>
            </a:r>
            <a:r>
              <a:rPr lang="el-GR" sz="1800" b="1" dirty="0"/>
              <a:t/>
            </a:r>
            <a:br>
              <a:rPr lang="el-GR" sz="1800" b="1" dirty="0"/>
            </a:br>
            <a:endParaRPr lang="el-G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75000"/>
            </a:schemeClr>
          </a:solidFill>
        </p:spPr>
        <p:txBody>
          <a:bodyPr>
            <a:normAutofit/>
          </a:bodyPr>
          <a:lstStyle/>
          <a:p>
            <a:r>
              <a:rPr lang="el-GR" sz="2400" dirty="0" smtClean="0">
                <a:solidFill>
                  <a:schemeClr val="accent2">
                    <a:lumMod val="20000"/>
                    <a:lumOff val="80000"/>
                  </a:schemeClr>
                </a:solidFill>
                <a:latin typeface="Times New Roman" pitchFamily="18" charset="0"/>
                <a:cs typeface="Times New Roman" pitchFamily="18" charset="0"/>
              </a:rPr>
              <a:t>ΕΡΓΑΣΤΗΡΙΟ</a:t>
            </a:r>
            <a:r>
              <a:rPr lang="el-GR" sz="3200" dirty="0" smtClean="0">
                <a:solidFill>
                  <a:schemeClr val="accent2">
                    <a:lumMod val="20000"/>
                    <a:lumOff val="80000"/>
                  </a:schemeClr>
                </a:solidFill>
                <a:latin typeface="Times New Roman" pitchFamily="18" charset="0"/>
                <a:cs typeface="Times New Roman" pitchFamily="18" charset="0"/>
              </a:rPr>
              <a:t> 1</a:t>
            </a:r>
            <a:r>
              <a:rPr lang="el-GR" sz="3200" baseline="30000" dirty="0" smtClean="0">
                <a:solidFill>
                  <a:schemeClr val="accent2">
                    <a:lumMod val="20000"/>
                    <a:lumOff val="80000"/>
                  </a:schemeClr>
                </a:solidFill>
                <a:latin typeface="Times New Roman" pitchFamily="18" charset="0"/>
                <a:cs typeface="Times New Roman" pitchFamily="18" charset="0"/>
              </a:rPr>
              <a:t>ο</a:t>
            </a:r>
            <a:r>
              <a:rPr lang="el-GR" sz="3200" dirty="0">
                <a:solidFill>
                  <a:schemeClr val="accent2">
                    <a:lumMod val="20000"/>
                    <a:lumOff val="80000"/>
                  </a:schemeClr>
                </a:solidFill>
                <a:latin typeface="Times New Roman" pitchFamily="18" charset="0"/>
                <a:cs typeface="Times New Roman" pitchFamily="18" charset="0"/>
              </a:rPr>
              <a:t> </a:t>
            </a:r>
            <a:r>
              <a:rPr lang="el-GR" sz="3200" dirty="0" smtClean="0">
                <a:solidFill>
                  <a:schemeClr val="accent2">
                    <a:lumMod val="20000"/>
                    <a:lumOff val="80000"/>
                  </a:schemeClr>
                </a:solidFill>
                <a:latin typeface="Times New Roman" pitchFamily="18" charset="0"/>
                <a:cs typeface="Times New Roman" pitchFamily="18" charset="0"/>
              </a:rPr>
              <a:t>«Φτιάχνω την κούκλα βοηθό μου»</a:t>
            </a:r>
            <a:endParaRPr lang="el-GR" sz="3200" dirty="0">
              <a:solidFill>
                <a:schemeClr val="accent2">
                  <a:lumMod val="20000"/>
                  <a:lumOff val="80000"/>
                </a:schemeClr>
              </a:solidFill>
              <a:latin typeface="Times New Roman" pitchFamily="18" charset="0"/>
              <a:cs typeface="Times New Roman" pitchFamily="18" charset="0"/>
            </a:endParaRPr>
          </a:p>
        </p:txBody>
      </p:sp>
      <p:grpSp>
        <p:nvGrpSpPr>
          <p:cNvPr id="12" name="11 - Ομάδα"/>
          <p:cNvGrpSpPr/>
          <p:nvPr/>
        </p:nvGrpSpPr>
        <p:grpSpPr>
          <a:xfrm>
            <a:off x="785786" y="2000240"/>
            <a:ext cx="3643338" cy="2928958"/>
            <a:chOff x="785786" y="1928801"/>
            <a:chExt cx="5572164" cy="4179045"/>
          </a:xfrm>
        </p:grpSpPr>
        <p:pic>
          <p:nvPicPr>
            <p:cNvPr id="1026" name="Picture 2" descr="C:\Users\user\Desktop\ΦΩΤΟ\20221004_110026.jpg"/>
            <p:cNvPicPr>
              <a:picLocks noChangeAspect="1" noChangeArrowheads="1"/>
            </p:cNvPicPr>
            <p:nvPr/>
          </p:nvPicPr>
          <p:blipFill>
            <a:blip r:embed="rId3" cstate="print"/>
            <a:srcRect/>
            <a:stretch>
              <a:fillRect/>
            </a:stretch>
          </p:blipFill>
          <p:spPr bwMode="auto">
            <a:xfrm>
              <a:off x="785786" y="1928801"/>
              <a:ext cx="5572164" cy="4179045"/>
            </a:xfrm>
            <a:prstGeom prst="rect">
              <a:avLst/>
            </a:prstGeom>
            <a:noFill/>
            <a:ln w="28575">
              <a:solidFill>
                <a:schemeClr val="accent2">
                  <a:lumMod val="50000"/>
                </a:schemeClr>
              </a:solidFill>
            </a:ln>
          </p:spPr>
        </p:pic>
        <p:sp>
          <p:nvSpPr>
            <p:cNvPr id="6" name="5 - Καρδιά"/>
            <p:cNvSpPr/>
            <p:nvPr/>
          </p:nvSpPr>
          <p:spPr>
            <a:xfrm>
              <a:off x="1571604" y="4429132"/>
              <a:ext cx="357190" cy="357190"/>
            </a:xfrm>
            <a:prstGeom prst="heart">
              <a:avLst/>
            </a:prstGeom>
            <a:solidFill>
              <a:srgbClr val="FF0000"/>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Καρδιά"/>
            <p:cNvSpPr/>
            <p:nvPr/>
          </p:nvSpPr>
          <p:spPr>
            <a:xfrm>
              <a:off x="2571736" y="4786322"/>
              <a:ext cx="500066" cy="357190"/>
            </a:xfrm>
            <a:prstGeom prst="heart">
              <a:avLst/>
            </a:prstGeom>
            <a:solidFill>
              <a:srgbClr val="FF0000"/>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Καρδιά"/>
            <p:cNvSpPr/>
            <p:nvPr/>
          </p:nvSpPr>
          <p:spPr>
            <a:xfrm>
              <a:off x="3000364" y="4000504"/>
              <a:ext cx="214314" cy="214314"/>
            </a:xfrm>
            <a:prstGeom prst="heart">
              <a:avLst/>
            </a:prstGeom>
            <a:solidFill>
              <a:srgbClr val="FF0000"/>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Καρδιά"/>
            <p:cNvSpPr/>
            <p:nvPr/>
          </p:nvSpPr>
          <p:spPr>
            <a:xfrm>
              <a:off x="3786182" y="4500570"/>
              <a:ext cx="285752" cy="285752"/>
            </a:xfrm>
            <a:prstGeom prst="heart">
              <a:avLst/>
            </a:prstGeom>
            <a:solidFill>
              <a:srgbClr val="FF0000"/>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Καρδιά"/>
            <p:cNvSpPr/>
            <p:nvPr/>
          </p:nvSpPr>
          <p:spPr>
            <a:xfrm>
              <a:off x="4214810" y="4214818"/>
              <a:ext cx="214314" cy="214314"/>
            </a:xfrm>
            <a:prstGeom prst="heart">
              <a:avLst/>
            </a:prstGeom>
            <a:solidFill>
              <a:srgbClr val="FF0000"/>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Καρδιά"/>
            <p:cNvSpPr/>
            <p:nvPr/>
          </p:nvSpPr>
          <p:spPr>
            <a:xfrm>
              <a:off x="5000628" y="4214818"/>
              <a:ext cx="214314" cy="214314"/>
            </a:xfrm>
            <a:prstGeom prst="heart">
              <a:avLst/>
            </a:prstGeom>
            <a:solidFill>
              <a:srgbClr val="FF0000"/>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1027" name="Picture 3" descr="C:\Users\user\Desktop\ΦΩΤΟ\20221007_121316.jpg"/>
          <p:cNvPicPr>
            <a:picLocks noChangeAspect="1" noChangeArrowheads="1"/>
          </p:cNvPicPr>
          <p:nvPr/>
        </p:nvPicPr>
        <p:blipFill>
          <a:blip r:embed="rId4" cstate="print"/>
          <a:srcRect l="12766" r="17021" b="9220"/>
          <a:stretch>
            <a:fillRect/>
          </a:stretch>
        </p:blipFill>
        <p:spPr bwMode="auto">
          <a:xfrm>
            <a:off x="5357818" y="2000240"/>
            <a:ext cx="2857520" cy="2770928"/>
          </a:xfrm>
          <a:prstGeom prst="rect">
            <a:avLst/>
          </a:prstGeom>
          <a:noFill/>
          <a:ln w="28575">
            <a:solidFill>
              <a:schemeClr val="accent2">
                <a:lumMod val="50000"/>
              </a:schemeClr>
            </a:solidFill>
          </a:ln>
        </p:spPr>
      </p:pic>
      <p:sp>
        <p:nvSpPr>
          <p:cNvPr id="14" name="13 - Έλλειψη"/>
          <p:cNvSpPr/>
          <p:nvPr/>
        </p:nvSpPr>
        <p:spPr>
          <a:xfrm>
            <a:off x="4071934" y="5000636"/>
            <a:ext cx="4643470" cy="157163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accent2">
                    <a:lumMod val="20000"/>
                    <a:lumOff val="80000"/>
                  </a:schemeClr>
                </a:solidFill>
                <a:latin typeface="Times New Roman" pitchFamily="18" charset="0"/>
                <a:cs typeface="Times New Roman" pitchFamily="18" charset="0"/>
              </a:rPr>
              <a:t>Ένα μικρό παπάκι χάθηκε! Για να το βοηθήσουμε,  φτιάξαμε την κούκλα-βοηθό μας. Και πραγματικά έγινε πανέμορφη!</a:t>
            </a:r>
            <a:endParaRPr lang="el-GR" dirty="0">
              <a:solidFill>
                <a:schemeClr val="accent2">
                  <a:lumMod val="20000"/>
                  <a:lumOff val="80000"/>
                </a:schemeClr>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050" name="Picture 2" descr="C:\Users\user\Desktop\ΦΩΤΟ\20221007_121150.jpg"/>
          <p:cNvPicPr>
            <a:picLocks noChangeAspect="1" noChangeArrowheads="1"/>
          </p:cNvPicPr>
          <p:nvPr/>
        </p:nvPicPr>
        <p:blipFill>
          <a:blip r:embed="rId3" cstate="print"/>
          <a:srcRect/>
          <a:stretch>
            <a:fillRect/>
          </a:stretch>
        </p:blipFill>
        <p:spPr bwMode="auto">
          <a:xfrm>
            <a:off x="214282" y="214290"/>
            <a:ext cx="4786346" cy="3589760"/>
          </a:xfrm>
          <a:prstGeom prst="rect">
            <a:avLst/>
          </a:prstGeom>
          <a:noFill/>
          <a:ln w="28575">
            <a:solidFill>
              <a:schemeClr val="accent2">
                <a:lumMod val="50000"/>
              </a:schemeClr>
            </a:solidFill>
          </a:ln>
        </p:spPr>
      </p:pic>
      <p:pic>
        <p:nvPicPr>
          <p:cNvPr id="2051" name="Picture 3" descr="C:\Users\user\Desktop\ΦΩΤΟ\20221007_121006.jpg"/>
          <p:cNvPicPr>
            <a:picLocks noChangeAspect="1" noChangeArrowheads="1"/>
          </p:cNvPicPr>
          <p:nvPr/>
        </p:nvPicPr>
        <p:blipFill>
          <a:blip r:embed="rId4" cstate="print"/>
          <a:srcRect/>
          <a:stretch>
            <a:fillRect/>
          </a:stretch>
        </p:blipFill>
        <p:spPr bwMode="auto">
          <a:xfrm>
            <a:off x="4286248" y="3071810"/>
            <a:ext cx="4500594" cy="3375446"/>
          </a:xfrm>
          <a:prstGeom prst="rect">
            <a:avLst/>
          </a:prstGeom>
          <a:noFill/>
          <a:ln w="28575">
            <a:solidFill>
              <a:schemeClr val="accent2">
                <a:lumMod val="50000"/>
              </a:schemeClr>
            </a:solidFill>
          </a:ln>
        </p:spPr>
      </p:pic>
      <p:sp>
        <p:nvSpPr>
          <p:cNvPr id="4" name="3 - Επεξήγηση με αριστερό βέλος"/>
          <p:cNvSpPr/>
          <p:nvPr/>
        </p:nvSpPr>
        <p:spPr>
          <a:xfrm>
            <a:off x="5072066" y="1000108"/>
            <a:ext cx="3143272" cy="1571636"/>
          </a:xfrm>
          <a:prstGeom prst="leftArrowCallout">
            <a:avLst>
              <a:gd name="adj1" fmla="val 26728"/>
              <a:gd name="adj2" fmla="val 42007"/>
              <a:gd name="adj3" fmla="val 25000"/>
              <a:gd name="adj4" fmla="val 7303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accent2">
                    <a:lumMod val="20000"/>
                    <a:lumOff val="80000"/>
                  </a:schemeClr>
                </a:solidFill>
                <a:latin typeface="Times New Roman" pitchFamily="18" charset="0"/>
                <a:cs typeface="Times New Roman" pitchFamily="18" charset="0"/>
              </a:rPr>
              <a:t>Πού μπορεί να χάθηκε το παπάκι;</a:t>
            </a:r>
            <a:endParaRPr lang="el-GR" sz="2000" dirty="0">
              <a:solidFill>
                <a:schemeClr val="accent2">
                  <a:lumMod val="20000"/>
                  <a:lumOff val="80000"/>
                </a:schemeClr>
              </a:solidFill>
              <a:latin typeface="Times New Roman" pitchFamily="18" charset="0"/>
              <a:cs typeface="Times New Roman" pitchFamily="18" charset="0"/>
            </a:endParaRPr>
          </a:p>
        </p:txBody>
      </p:sp>
      <p:sp>
        <p:nvSpPr>
          <p:cNvPr id="5" name="4 - Επεξήγηση με δεξιό βέλος"/>
          <p:cNvSpPr/>
          <p:nvPr/>
        </p:nvSpPr>
        <p:spPr>
          <a:xfrm>
            <a:off x="1714480" y="4429132"/>
            <a:ext cx="2214578" cy="1285884"/>
          </a:xfrm>
          <a:prstGeom prst="rightArrowCallout">
            <a:avLst>
              <a:gd name="adj1" fmla="val 27188"/>
              <a:gd name="adj2" fmla="val 23906"/>
              <a:gd name="adj3" fmla="val 25000"/>
              <a:gd name="adj4" fmla="val 7895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latin typeface="Times New Roman" pitchFamily="18" charset="0"/>
                <a:cs typeface="Times New Roman" pitchFamily="18" charset="0"/>
              </a:rPr>
              <a:t>Πώς μπορεί να ένιωσε;</a:t>
            </a:r>
            <a:endParaRPr lang="el-GR" sz="20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75000"/>
            </a:schemeClr>
          </a:solidFill>
        </p:spPr>
        <p:txBody>
          <a:bodyPr>
            <a:normAutofit/>
          </a:bodyPr>
          <a:lstStyle/>
          <a:p>
            <a:r>
              <a:rPr lang="el-GR" sz="3800" dirty="0" smtClean="0">
                <a:solidFill>
                  <a:schemeClr val="accent2">
                    <a:lumMod val="20000"/>
                    <a:lumOff val="80000"/>
                  </a:schemeClr>
                </a:solidFill>
                <a:latin typeface="Times New Roman" pitchFamily="18" charset="0"/>
                <a:cs typeface="Times New Roman" pitchFamily="18" charset="0"/>
              </a:rPr>
              <a:t>ΕΡΓΑΣΤΗΡΙΟ 2</a:t>
            </a:r>
            <a:r>
              <a:rPr lang="el-GR" sz="3800" baseline="30000" dirty="0" smtClean="0">
                <a:solidFill>
                  <a:schemeClr val="accent2">
                    <a:lumMod val="20000"/>
                    <a:lumOff val="80000"/>
                  </a:schemeClr>
                </a:solidFill>
                <a:latin typeface="Times New Roman" pitchFamily="18" charset="0"/>
                <a:cs typeface="Times New Roman" pitchFamily="18" charset="0"/>
              </a:rPr>
              <a:t>ο</a:t>
            </a:r>
            <a:r>
              <a:rPr lang="el-GR" sz="3800" dirty="0" smtClean="0">
                <a:solidFill>
                  <a:schemeClr val="accent2">
                    <a:lumMod val="20000"/>
                    <a:lumOff val="80000"/>
                  </a:schemeClr>
                </a:solidFill>
                <a:latin typeface="Times New Roman" pitchFamily="18" charset="0"/>
                <a:cs typeface="Times New Roman" pitchFamily="18" charset="0"/>
              </a:rPr>
              <a:t> «</a:t>
            </a:r>
            <a:r>
              <a:rPr lang="el-GR" sz="3800" dirty="0">
                <a:solidFill>
                  <a:schemeClr val="accent2">
                    <a:lumMod val="20000"/>
                    <a:lumOff val="80000"/>
                  </a:schemeClr>
                </a:solidFill>
                <a:latin typeface="Times New Roman" pitchFamily="18" charset="0"/>
                <a:cs typeface="Times New Roman" pitchFamily="18" charset="0"/>
              </a:rPr>
              <a:t>Πού είναι ο Πάκο</a:t>
            </a:r>
            <a:r>
              <a:rPr lang="el-GR" sz="3800" dirty="0" smtClean="0">
                <a:solidFill>
                  <a:schemeClr val="accent2">
                    <a:lumMod val="20000"/>
                    <a:lumOff val="80000"/>
                  </a:schemeClr>
                </a:solidFill>
                <a:latin typeface="Times New Roman" pitchFamily="18" charset="0"/>
                <a:cs typeface="Times New Roman" pitchFamily="18" charset="0"/>
              </a:rPr>
              <a:t>;»</a:t>
            </a:r>
            <a:endParaRPr lang="el-GR" sz="3800" dirty="0">
              <a:solidFill>
                <a:schemeClr val="accent2">
                  <a:lumMod val="20000"/>
                  <a:lumOff val="80000"/>
                </a:schemeClr>
              </a:solidFill>
              <a:latin typeface="Times New Roman" pitchFamily="18" charset="0"/>
              <a:cs typeface="Times New Roman" pitchFamily="18" charset="0"/>
            </a:endParaRPr>
          </a:p>
        </p:txBody>
      </p:sp>
      <p:pic>
        <p:nvPicPr>
          <p:cNvPr id="3075" name="Picture 3" descr="C:\Users\user\Desktop\ΦΩΤΟ\20221010_111234.jpg"/>
          <p:cNvPicPr>
            <a:picLocks noChangeAspect="1" noChangeArrowheads="1"/>
          </p:cNvPicPr>
          <p:nvPr/>
        </p:nvPicPr>
        <p:blipFill>
          <a:blip r:embed="rId3" cstate="print"/>
          <a:srcRect/>
          <a:stretch>
            <a:fillRect/>
          </a:stretch>
        </p:blipFill>
        <p:spPr bwMode="auto">
          <a:xfrm>
            <a:off x="785786" y="1571611"/>
            <a:ext cx="3238524" cy="2428893"/>
          </a:xfrm>
          <a:prstGeom prst="rect">
            <a:avLst/>
          </a:prstGeom>
          <a:noFill/>
          <a:ln w="28575">
            <a:solidFill>
              <a:schemeClr val="accent2">
                <a:lumMod val="50000"/>
              </a:schemeClr>
            </a:solidFill>
          </a:ln>
        </p:spPr>
      </p:pic>
      <p:pic>
        <p:nvPicPr>
          <p:cNvPr id="3076" name="Picture 4" descr="C:\Users\user\Desktop\ΦΩΤΟ\20221017_120645.jpg"/>
          <p:cNvPicPr>
            <a:picLocks noChangeAspect="1" noChangeArrowheads="1"/>
          </p:cNvPicPr>
          <p:nvPr/>
        </p:nvPicPr>
        <p:blipFill>
          <a:blip r:embed="rId4" cstate="print"/>
          <a:srcRect/>
          <a:stretch>
            <a:fillRect/>
          </a:stretch>
        </p:blipFill>
        <p:spPr bwMode="auto">
          <a:xfrm>
            <a:off x="4786314" y="1643050"/>
            <a:ext cx="3143272" cy="2357454"/>
          </a:xfrm>
          <a:prstGeom prst="rect">
            <a:avLst/>
          </a:prstGeom>
          <a:noFill/>
          <a:ln w="28575">
            <a:solidFill>
              <a:schemeClr val="accent2">
                <a:lumMod val="50000"/>
              </a:schemeClr>
            </a:solidFill>
          </a:ln>
        </p:spPr>
      </p:pic>
      <p:pic>
        <p:nvPicPr>
          <p:cNvPr id="3077" name="Picture 5" descr="C:\Users\user\Desktop\ΦΩΤΟ\20221017_120722.jpg"/>
          <p:cNvPicPr>
            <a:picLocks noChangeAspect="1" noChangeArrowheads="1"/>
          </p:cNvPicPr>
          <p:nvPr/>
        </p:nvPicPr>
        <p:blipFill>
          <a:blip r:embed="rId5" cstate="print"/>
          <a:srcRect/>
          <a:stretch>
            <a:fillRect/>
          </a:stretch>
        </p:blipFill>
        <p:spPr bwMode="auto">
          <a:xfrm>
            <a:off x="785786" y="4214818"/>
            <a:ext cx="3214710" cy="2411033"/>
          </a:xfrm>
          <a:prstGeom prst="rect">
            <a:avLst/>
          </a:prstGeom>
          <a:noFill/>
          <a:ln w="28575">
            <a:solidFill>
              <a:schemeClr val="accent2">
                <a:lumMod val="50000"/>
              </a:schemeClr>
            </a:solidFill>
          </a:ln>
        </p:spPr>
      </p:pic>
      <p:sp>
        <p:nvSpPr>
          <p:cNvPr id="7" name="6 - Έλλειψη"/>
          <p:cNvSpPr/>
          <p:nvPr/>
        </p:nvSpPr>
        <p:spPr>
          <a:xfrm>
            <a:off x="4714876" y="4643446"/>
            <a:ext cx="3857652" cy="185738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accent2">
                    <a:lumMod val="20000"/>
                    <a:lumOff val="80000"/>
                  </a:schemeClr>
                </a:solidFill>
                <a:latin typeface="Times New Roman" pitchFamily="18" charset="0"/>
                <a:cs typeface="Times New Roman" pitchFamily="18" charset="0"/>
              </a:rPr>
              <a:t>Μετά την ανάγνωση του παραμυθιού και για να το κατανοήσουμε καλύτερα ασχοληθήκαμε με τις εικόνες προβληματισμού.</a:t>
            </a:r>
            <a:endParaRPr lang="el-GR" dirty="0">
              <a:solidFill>
                <a:schemeClr val="accent2">
                  <a:lumMod val="20000"/>
                  <a:lumOff val="80000"/>
                </a:schemeClr>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6" name="Picture 2" descr="C:\Users\user\Desktop\ΦΩΤΟ\20221010_112618.jpg"/>
          <p:cNvPicPr>
            <a:picLocks noChangeAspect="1" noChangeArrowheads="1"/>
          </p:cNvPicPr>
          <p:nvPr/>
        </p:nvPicPr>
        <p:blipFill>
          <a:blip r:embed="rId3" cstate="print"/>
          <a:srcRect/>
          <a:stretch>
            <a:fillRect/>
          </a:stretch>
        </p:blipFill>
        <p:spPr bwMode="auto">
          <a:xfrm>
            <a:off x="285720" y="285728"/>
            <a:ext cx="4071966" cy="3053974"/>
          </a:xfrm>
          <a:prstGeom prst="rect">
            <a:avLst/>
          </a:prstGeom>
          <a:noFill/>
          <a:ln w="28575">
            <a:solidFill>
              <a:schemeClr val="accent2">
                <a:lumMod val="50000"/>
              </a:schemeClr>
            </a:solidFill>
          </a:ln>
        </p:spPr>
      </p:pic>
      <p:pic>
        <p:nvPicPr>
          <p:cNvPr id="1027" name="Picture 3" descr="C:\Users\user\Desktop\ΦΩΤΟ\20221012_125103.jpg"/>
          <p:cNvPicPr>
            <a:picLocks noChangeAspect="1" noChangeArrowheads="1"/>
          </p:cNvPicPr>
          <p:nvPr/>
        </p:nvPicPr>
        <p:blipFill>
          <a:blip r:embed="rId4" cstate="print"/>
          <a:srcRect/>
          <a:stretch>
            <a:fillRect/>
          </a:stretch>
        </p:blipFill>
        <p:spPr bwMode="auto">
          <a:xfrm>
            <a:off x="4714875" y="285728"/>
            <a:ext cx="4095779" cy="3071834"/>
          </a:xfrm>
          <a:prstGeom prst="rect">
            <a:avLst/>
          </a:prstGeom>
          <a:noFill/>
          <a:ln w="28575">
            <a:solidFill>
              <a:schemeClr val="accent2">
                <a:lumMod val="50000"/>
              </a:schemeClr>
            </a:solidFill>
          </a:ln>
        </p:spPr>
      </p:pic>
      <p:pic>
        <p:nvPicPr>
          <p:cNvPr id="1028" name="Picture 4" descr="C:\Users\user\Desktop\ΦΩΤΟ\20221012_125719.jpg"/>
          <p:cNvPicPr>
            <a:picLocks noChangeAspect="1" noChangeArrowheads="1"/>
          </p:cNvPicPr>
          <p:nvPr/>
        </p:nvPicPr>
        <p:blipFill>
          <a:blip r:embed="rId5" cstate="print"/>
          <a:srcRect/>
          <a:stretch>
            <a:fillRect/>
          </a:stretch>
        </p:blipFill>
        <p:spPr bwMode="auto">
          <a:xfrm>
            <a:off x="285720" y="3500438"/>
            <a:ext cx="4071966" cy="3053975"/>
          </a:xfrm>
          <a:prstGeom prst="rect">
            <a:avLst/>
          </a:prstGeom>
          <a:noFill/>
          <a:ln w="28575">
            <a:solidFill>
              <a:schemeClr val="accent2">
                <a:lumMod val="50000"/>
              </a:schemeClr>
            </a:solidFill>
          </a:ln>
        </p:spPr>
      </p:pic>
      <p:sp>
        <p:nvSpPr>
          <p:cNvPr id="6" name="5 - Καρδιά"/>
          <p:cNvSpPr/>
          <p:nvPr/>
        </p:nvSpPr>
        <p:spPr>
          <a:xfrm>
            <a:off x="5000628" y="3571876"/>
            <a:ext cx="3429024" cy="2857520"/>
          </a:xfrm>
          <a:prstGeom prst="hear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6 - Έλλειψη"/>
          <p:cNvSpPr/>
          <p:nvPr/>
        </p:nvSpPr>
        <p:spPr>
          <a:xfrm>
            <a:off x="5429256" y="4500570"/>
            <a:ext cx="2643206" cy="85725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accent2">
                    <a:lumMod val="20000"/>
                    <a:lumOff val="80000"/>
                  </a:schemeClr>
                </a:solidFill>
                <a:latin typeface="Times New Roman" pitchFamily="18" charset="0"/>
                <a:cs typeface="Times New Roman" pitchFamily="18" charset="0"/>
              </a:rPr>
              <a:t>Στη συνέχεια κατασκευάσαμε τις διάφορες φιγούρες…</a:t>
            </a:r>
            <a:endParaRPr lang="el-GR" sz="2000" dirty="0">
              <a:solidFill>
                <a:schemeClr val="accent2">
                  <a:lumMod val="20000"/>
                  <a:lumOff val="80000"/>
                </a:schemeClr>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6" name="5 - Ομάδα"/>
          <p:cNvGrpSpPr/>
          <p:nvPr/>
        </p:nvGrpSpPr>
        <p:grpSpPr>
          <a:xfrm>
            <a:off x="428596" y="214290"/>
            <a:ext cx="2571768" cy="3929090"/>
            <a:chOff x="2071670" y="0"/>
            <a:chExt cx="3643338" cy="5443742"/>
          </a:xfrm>
        </p:grpSpPr>
        <p:pic>
          <p:nvPicPr>
            <p:cNvPr id="2050" name="Picture 2" descr="C:\Users\user\Desktop\ΦΩΤΟ\20221102_125043.jpg"/>
            <p:cNvPicPr>
              <a:picLocks noChangeAspect="1" noChangeArrowheads="1"/>
            </p:cNvPicPr>
            <p:nvPr/>
          </p:nvPicPr>
          <p:blipFill>
            <a:blip r:embed="rId3" cstate="print"/>
            <a:srcRect l="18849" r="4960" b="32011"/>
            <a:stretch>
              <a:fillRect/>
            </a:stretch>
          </p:blipFill>
          <p:spPr bwMode="auto">
            <a:xfrm rot="5400000">
              <a:off x="1171468" y="900202"/>
              <a:ext cx="5443742" cy="3643338"/>
            </a:xfrm>
            <a:prstGeom prst="rect">
              <a:avLst/>
            </a:prstGeom>
            <a:noFill/>
            <a:ln w="28575">
              <a:solidFill>
                <a:schemeClr val="accent2">
                  <a:lumMod val="50000"/>
                </a:schemeClr>
              </a:solidFill>
            </a:ln>
          </p:spPr>
        </p:pic>
        <p:sp>
          <p:nvSpPr>
            <p:cNvPr id="3" name="2 - Καρδιά"/>
            <p:cNvSpPr/>
            <p:nvPr/>
          </p:nvSpPr>
          <p:spPr>
            <a:xfrm>
              <a:off x="2714612" y="928670"/>
              <a:ext cx="357190" cy="285752"/>
            </a:xfrm>
            <a:prstGeom prst="heart">
              <a:avLst/>
            </a:prstGeom>
            <a:solidFill>
              <a:srgbClr val="FF0000"/>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Καρδιά"/>
            <p:cNvSpPr/>
            <p:nvPr/>
          </p:nvSpPr>
          <p:spPr>
            <a:xfrm>
              <a:off x="4071934" y="1142984"/>
              <a:ext cx="428628" cy="357190"/>
            </a:xfrm>
            <a:prstGeom prst="heart">
              <a:avLst/>
            </a:prstGeom>
            <a:solidFill>
              <a:srgbClr val="FF0000"/>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Καρδιά"/>
            <p:cNvSpPr/>
            <p:nvPr/>
          </p:nvSpPr>
          <p:spPr>
            <a:xfrm>
              <a:off x="4714876" y="714356"/>
              <a:ext cx="428628" cy="428628"/>
            </a:xfrm>
            <a:prstGeom prst="heart">
              <a:avLst/>
            </a:prstGeom>
            <a:solidFill>
              <a:srgbClr val="FF0000"/>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 name="11 - Ομάδα"/>
          <p:cNvGrpSpPr/>
          <p:nvPr/>
        </p:nvGrpSpPr>
        <p:grpSpPr>
          <a:xfrm>
            <a:off x="5715008" y="357166"/>
            <a:ext cx="3155178" cy="2286016"/>
            <a:chOff x="1202508" y="1235349"/>
            <a:chExt cx="5500726" cy="4806094"/>
          </a:xfrm>
        </p:grpSpPr>
        <p:pic>
          <p:nvPicPr>
            <p:cNvPr id="2051" name="Picture 3" descr="C:\Users\user\Desktop\ΦΩΤΟ\20221102_125139.jpg"/>
            <p:cNvPicPr>
              <a:picLocks noChangeAspect="1" noChangeArrowheads="1"/>
            </p:cNvPicPr>
            <p:nvPr/>
          </p:nvPicPr>
          <p:blipFill>
            <a:blip r:embed="rId4" cstate="print"/>
            <a:srcRect l="22526" r="11945"/>
            <a:stretch>
              <a:fillRect/>
            </a:stretch>
          </p:blipFill>
          <p:spPr bwMode="auto">
            <a:xfrm rot="5400000">
              <a:off x="1549824" y="888033"/>
              <a:ext cx="4806094" cy="5500726"/>
            </a:xfrm>
            <a:prstGeom prst="rect">
              <a:avLst/>
            </a:prstGeom>
            <a:noFill/>
            <a:ln w="28575">
              <a:solidFill>
                <a:schemeClr val="accent2">
                  <a:lumMod val="50000"/>
                </a:schemeClr>
              </a:solidFill>
            </a:ln>
          </p:spPr>
        </p:pic>
        <p:sp>
          <p:nvSpPr>
            <p:cNvPr id="8" name="7 - Καρδιά"/>
            <p:cNvSpPr/>
            <p:nvPr/>
          </p:nvSpPr>
          <p:spPr>
            <a:xfrm>
              <a:off x="2143108" y="2214554"/>
              <a:ext cx="285752" cy="357190"/>
            </a:xfrm>
            <a:prstGeom prst="heart">
              <a:avLst/>
            </a:prstGeom>
            <a:solidFill>
              <a:srgbClr val="FF0000"/>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Καρδιά"/>
            <p:cNvSpPr/>
            <p:nvPr/>
          </p:nvSpPr>
          <p:spPr>
            <a:xfrm>
              <a:off x="5643570" y="2500306"/>
              <a:ext cx="357190" cy="357190"/>
            </a:xfrm>
            <a:prstGeom prst="heart">
              <a:avLst/>
            </a:prstGeom>
            <a:solidFill>
              <a:srgbClr val="FF0000"/>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Καρδιά"/>
            <p:cNvSpPr/>
            <p:nvPr/>
          </p:nvSpPr>
          <p:spPr>
            <a:xfrm>
              <a:off x="2928926" y="2285992"/>
              <a:ext cx="285752" cy="357190"/>
            </a:xfrm>
            <a:prstGeom prst="heart">
              <a:avLst/>
            </a:prstGeom>
            <a:solidFill>
              <a:srgbClr val="FF0000"/>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Καρδιά"/>
            <p:cNvSpPr/>
            <p:nvPr/>
          </p:nvSpPr>
          <p:spPr>
            <a:xfrm>
              <a:off x="4357686" y="2500306"/>
              <a:ext cx="285752" cy="357190"/>
            </a:xfrm>
            <a:prstGeom prst="heart">
              <a:avLst/>
            </a:prstGeom>
            <a:solidFill>
              <a:srgbClr val="FF0000"/>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2052" name="Picture 4" descr="C:\Users\user\Desktop\ΦΩΤΟ\20221102_125839.jpg"/>
          <p:cNvPicPr>
            <a:picLocks noChangeAspect="1" noChangeArrowheads="1"/>
          </p:cNvPicPr>
          <p:nvPr/>
        </p:nvPicPr>
        <p:blipFill>
          <a:blip r:embed="rId5" cstate="print"/>
          <a:srcRect l="2703" t="2703" r="4054" b="16216"/>
          <a:stretch>
            <a:fillRect/>
          </a:stretch>
        </p:blipFill>
        <p:spPr bwMode="auto">
          <a:xfrm rot="5400000">
            <a:off x="2495535" y="3076573"/>
            <a:ext cx="3724302" cy="2428892"/>
          </a:xfrm>
          <a:prstGeom prst="rect">
            <a:avLst/>
          </a:prstGeom>
          <a:noFill/>
          <a:ln w="28575">
            <a:solidFill>
              <a:schemeClr val="accent2">
                <a:lumMod val="50000"/>
              </a:schemeClr>
            </a:solidFill>
          </a:ln>
        </p:spPr>
      </p:pic>
      <p:sp>
        <p:nvSpPr>
          <p:cNvPr id="15" name="14 - Καρδιά"/>
          <p:cNvSpPr/>
          <p:nvPr/>
        </p:nvSpPr>
        <p:spPr>
          <a:xfrm>
            <a:off x="5857884" y="3214686"/>
            <a:ext cx="3071834" cy="2714644"/>
          </a:xfrm>
          <a:prstGeom prst="hear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accent2">
                    <a:lumMod val="20000"/>
                    <a:lumOff val="80000"/>
                  </a:schemeClr>
                </a:solidFill>
                <a:latin typeface="Times New Roman" pitchFamily="18" charset="0"/>
                <a:cs typeface="Times New Roman" pitchFamily="18" charset="0"/>
              </a:rPr>
              <a:t>… και γίναμε οι ήρωες του παραμυθιού!</a:t>
            </a:r>
            <a:endParaRPr lang="el-GR" sz="2400" dirty="0">
              <a:solidFill>
                <a:schemeClr val="accent2">
                  <a:lumMod val="20000"/>
                  <a:lumOff val="80000"/>
                </a:schemeClr>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39784"/>
          </a:xfrm>
          <a:solidFill>
            <a:schemeClr val="accent2">
              <a:lumMod val="75000"/>
            </a:schemeClr>
          </a:solidFill>
        </p:spPr>
        <p:txBody>
          <a:bodyPr>
            <a:noAutofit/>
          </a:bodyPr>
          <a:lstStyle/>
          <a:p>
            <a:r>
              <a:rPr lang="el-GR" sz="3000" dirty="0" smtClean="0">
                <a:solidFill>
                  <a:schemeClr val="accent2">
                    <a:lumMod val="20000"/>
                    <a:lumOff val="80000"/>
                  </a:schemeClr>
                </a:solidFill>
                <a:latin typeface="Times New Roman" pitchFamily="18" charset="0"/>
                <a:cs typeface="Times New Roman" pitchFamily="18" charset="0"/>
              </a:rPr>
              <a:t>ΕΡΓΑΣΤΗΡΙΟ 3</a:t>
            </a:r>
            <a:r>
              <a:rPr lang="el-GR" sz="3000" baseline="30000" dirty="0" smtClean="0">
                <a:solidFill>
                  <a:schemeClr val="accent2">
                    <a:lumMod val="20000"/>
                    <a:lumOff val="80000"/>
                  </a:schemeClr>
                </a:solidFill>
                <a:latin typeface="Times New Roman" pitchFamily="18" charset="0"/>
                <a:cs typeface="Times New Roman" pitchFamily="18" charset="0"/>
              </a:rPr>
              <a:t>ο</a:t>
            </a:r>
            <a:r>
              <a:rPr lang="el-GR" sz="3000" dirty="0" smtClean="0">
                <a:solidFill>
                  <a:schemeClr val="accent2">
                    <a:lumMod val="20000"/>
                    <a:lumOff val="80000"/>
                  </a:schemeClr>
                </a:solidFill>
                <a:latin typeface="Times New Roman" pitchFamily="18" charset="0"/>
                <a:cs typeface="Times New Roman" pitchFamily="18" charset="0"/>
              </a:rPr>
              <a:t> «Η περιπέτεια του Αλέξανδρου»</a:t>
            </a:r>
            <a:endParaRPr lang="el-GR" sz="3000" dirty="0">
              <a:solidFill>
                <a:schemeClr val="accent2">
                  <a:lumMod val="20000"/>
                  <a:lumOff val="80000"/>
                </a:schemeClr>
              </a:solidFill>
              <a:latin typeface="Times New Roman" pitchFamily="18" charset="0"/>
              <a:cs typeface="Times New Roman" pitchFamily="18" charset="0"/>
            </a:endParaRPr>
          </a:p>
        </p:txBody>
      </p:sp>
      <p:pic>
        <p:nvPicPr>
          <p:cNvPr id="3074" name="Picture 2" descr="C:\Users\user\Desktop\ΦΩΤΟ\20221017_120844.jpg"/>
          <p:cNvPicPr>
            <a:picLocks noChangeAspect="1" noChangeArrowheads="1"/>
          </p:cNvPicPr>
          <p:nvPr/>
        </p:nvPicPr>
        <p:blipFill>
          <a:blip r:embed="rId3" cstate="print"/>
          <a:srcRect/>
          <a:stretch>
            <a:fillRect/>
          </a:stretch>
        </p:blipFill>
        <p:spPr bwMode="auto">
          <a:xfrm>
            <a:off x="428596" y="1357297"/>
            <a:ext cx="4429156" cy="3321867"/>
          </a:xfrm>
          <a:prstGeom prst="rect">
            <a:avLst/>
          </a:prstGeom>
          <a:noFill/>
          <a:ln w="28575">
            <a:solidFill>
              <a:schemeClr val="accent2">
                <a:lumMod val="50000"/>
              </a:schemeClr>
            </a:solidFill>
          </a:ln>
        </p:spPr>
      </p:pic>
      <p:pic>
        <p:nvPicPr>
          <p:cNvPr id="3075" name="Picture 3" descr="C:\Users\user\Desktop\ΦΩΤΟ\20221017_120857.jpg"/>
          <p:cNvPicPr>
            <a:picLocks noChangeAspect="1" noChangeArrowheads="1"/>
          </p:cNvPicPr>
          <p:nvPr/>
        </p:nvPicPr>
        <p:blipFill>
          <a:blip r:embed="rId4" cstate="print"/>
          <a:srcRect/>
          <a:stretch>
            <a:fillRect/>
          </a:stretch>
        </p:blipFill>
        <p:spPr bwMode="auto">
          <a:xfrm>
            <a:off x="4500562" y="1285860"/>
            <a:ext cx="4000528" cy="3000396"/>
          </a:xfrm>
          <a:prstGeom prst="rect">
            <a:avLst/>
          </a:prstGeom>
          <a:noFill/>
          <a:ln w="28575">
            <a:solidFill>
              <a:schemeClr val="accent2">
                <a:lumMod val="50000"/>
              </a:schemeClr>
            </a:solidFill>
          </a:ln>
        </p:spPr>
      </p:pic>
      <p:pic>
        <p:nvPicPr>
          <p:cNvPr id="3076" name="Picture 4" descr="C:\Users\user\Desktop\ΦΩΤΟ\20221017_120907.jpg"/>
          <p:cNvPicPr>
            <a:picLocks noChangeAspect="1" noChangeArrowheads="1"/>
          </p:cNvPicPr>
          <p:nvPr/>
        </p:nvPicPr>
        <p:blipFill>
          <a:blip r:embed="rId5" cstate="print"/>
          <a:srcRect/>
          <a:stretch>
            <a:fillRect/>
          </a:stretch>
        </p:blipFill>
        <p:spPr bwMode="auto">
          <a:xfrm>
            <a:off x="5000628" y="3786190"/>
            <a:ext cx="3786214" cy="2839661"/>
          </a:xfrm>
          <a:prstGeom prst="rect">
            <a:avLst/>
          </a:prstGeom>
          <a:noFill/>
          <a:ln w="28575">
            <a:solidFill>
              <a:schemeClr val="accent2">
                <a:lumMod val="50000"/>
              </a:schemeClr>
            </a:solidFill>
          </a:ln>
        </p:spPr>
      </p:pic>
      <p:sp>
        <p:nvSpPr>
          <p:cNvPr id="6" name="5 - Έλλειψη"/>
          <p:cNvSpPr/>
          <p:nvPr/>
        </p:nvSpPr>
        <p:spPr>
          <a:xfrm>
            <a:off x="642910" y="4786322"/>
            <a:ext cx="3643338" cy="178595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latin typeface="Times New Roman" pitchFamily="18" charset="0"/>
                <a:cs typeface="Times New Roman" pitchFamily="18" charset="0"/>
              </a:rPr>
              <a:t>Ανάγνωση του παραμυθιού και κατανόησή του μέσω των εικόνων προβληματισμού.</a:t>
            </a:r>
            <a:endParaRPr lang="el-GR" sz="20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098" name="Picture 2" descr="C:\Users\user\Desktop\ΦΩΤΟ\20221104_093814.jpg"/>
          <p:cNvPicPr>
            <a:picLocks noChangeAspect="1" noChangeArrowheads="1"/>
          </p:cNvPicPr>
          <p:nvPr/>
        </p:nvPicPr>
        <p:blipFill>
          <a:blip r:embed="rId3" cstate="print"/>
          <a:srcRect t="14035" b="29825"/>
          <a:stretch>
            <a:fillRect/>
          </a:stretch>
        </p:blipFill>
        <p:spPr bwMode="auto">
          <a:xfrm>
            <a:off x="571472" y="500042"/>
            <a:ext cx="5429288" cy="2286016"/>
          </a:xfrm>
          <a:prstGeom prst="rect">
            <a:avLst/>
          </a:prstGeom>
          <a:noFill/>
          <a:ln w="28575">
            <a:solidFill>
              <a:schemeClr val="accent2">
                <a:lumMod val="50000"/>
              </a:schemeClr>
            </a:solidFill>
          </a:ln>
        </p:spPr>
      </p:pic>
      <p:pic>
        <p:nvPicPr>
          <p:cNvPr id="4099" name="Picture 3" descr="C:\Users\user\Desktop\ΦΩΤΟ\20221104_094003.jpg"/>
          <p:cNvPicPr>
            <a:picLocks noChangeAspect="1" noChangeArrowheads="1"/>
          </p:cNvPicPr>
          <p:nvPr/>
        </p:nvPicPr>
        <p:blipFill>
          <a:blip r:embed="rId4" cstate="print"/>
          <a:srcRect/>
          <a:stretch>
            <a:fillRect/>
          </a:stretch>
        </p:blipFill>
        <p:spPr bwMode="auto">
          <a:xfrm>
            <a:off x="4143372" y="3000372"/>
            <a:ext cx="4667283" cy="3500462"/>
          </a:xfrm>
          <a:prstGeom prst="rect">
            <a:avLst/>
          </a:prstGeom>
          <a:noFill/>
          <a:ln w="28575">
            <a:solidFill>
              <a:schemeClr val="accent2">
                <a:lumMod val="50000"/>
              </a:schemeClr>
            </a:solidFill>
          </a:ln>
        </p:spPr>
      </p:pic>
      <p:sp>
        <p:nvSpPr>
          <p:cNvPr id="4" name="3 - Καρδιά"/>
          <p:cNvSpPr/>
          <p:nvPr/>
        </p:nvSpPr>
        <p:spPr>
          <a:xfrm>
            <a:off x="642910" y="3643314"/>
            <a:ext cx="3071834" cy="2286016"/>
          </a:xfrm>
          <a:prstGeom prst="hear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accent2">
                    <a:lumMod val="20000"/>
                    <a:lumOff val="80000"/>
                  </a:schemeClr>
                </a:solidFill>
                <a:latin typeface="Times New Roman" pitchFamily="18" charset="0"/>
                <a:cs typeface="Times New Roman" pitchFamily="18" charset="0"/>
              </a:rPr>
              <a:t>Φτιάξαμε τρεις θεματικούς κύβους…</a:t>
            </a:r>
            <a:endParaRPr lang="el-GR" sz="2400" dirty="0">
              <a:solidFill>
                <a:schemeClr val="accent2">
                  <a:lumMod val="20000"/>
                  <a:lumOff val="80000"/>
                </a:schemeClr>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495</Words>
  <Application>Microsoft Office PowerPoint</Application>
  <PresentationFormat>Προβολή στην οθόνη (4:3)</PresentationFormat>
  <Paragraphs>44</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Θέμα του Office</vt:lpstr>
      <vt:lpstr>ΕΡΓΑΣΤΗΡΙΑ  ΔΕΞΙΟΤΗΤΩΝ  ΕΝΟΤΗΤΑ: ΖΩ ΚΑΛΥΤΕΡΑ – ΕΥ ΖΗΝ ΥΠΟΘΕΜΑΤΙΚΗ: ΑΥΤΟΜΕΡΙΜΝΑ  «Πού πήγε το παπάκι;»   ΤΑΞΗ Α΄ -  4ο Δημ. Σχ. Άμφισσας Υπεύθυνη εκπαιδευτικός: Καλογιάννη Ελένη</vt:lpstr>
      <vt:lpstr>Το Πρόγραμμα «Πού πήγε το παπάκι;» σκοπό έχει την πρόληψη και την ενημέρωση αναφορικά με εξαφανίσεις παιδιών, είναι ένα πρόγραμμα αγωγής υγείας με στόχο την ενίσχυση των γνώσεων και δεξιοτήτων των παιδιών σε περίπτωση που βρεθούν σε συνθήκες εξαφάνισης μη προσδιοριζόμενης αλλιώς, δηλαδή σε συνθήκες που χάνουν τον προσανατολισμό τους ή για κάποιον λόγο δεν βρίσκονται κοντά στο άτομο που νομίμως ασκεί την επιμέλεια τους. Συνοπτικά τα παιδιά εκπαιδεύονται να έχουν  αυξημένη επίγνωση των κινδύνων και να είναι σε ετοιμότητα, αναπτύσσοντας την ικανότητα της αυτοπροστασίας και της αυτομέριμνας.  Επιπροσθέτως, καλλιεργείται η κριτική σκέψη και η  κοινωνική αντίληψη των μαθητών/τριών μέσω της συμμετοχής τους στην αφήγηση παραμυθιού και του κουκλοθέατρου, ενισχύοντας με αυτό τον τρόπο την ομαδοσυνεργατικότητα, τη  δημιουργικότητα και τη φαντασία τους.    </vt:lpstr>
      <vt:lpstr>ΕΡΓΑΣΤΗΡΙΟ 1ο «Φτιάχνω την κούκλα βοηθό μου»</vt:lpstr>
      <vt:lpstr>Διαφάνεια 4</vt:lpstr>
      <vt:lpstr>ΕΡΓΑΣΤΗΡΙΟ 2ο «Πού είναι ο Πάκο;»</vt:lpstr>
      <vt:lpstr>Διαφάνεια 6</vt:lpstr>
      <vt:lpstr>Διαφάνεια 7</vt:lpstr>
      <vt:lpstr>ΕΡΓΑΣΤΗΡΙΟ 3ο «Η περιπέτεια του Αλέξανδρου»</vt:lpstr>
      <vt:lpstr>Διαφάνεια 9</vt:lpstr>
      <vt:lpstr>Διαφάνεια 10</vt:lpstr>
      <vt:lpstr>Διαφάνεια 11</vt:lpstr>
      <vt:lpstr>Διαφάνεια 12</vt:lpstr>
      <vt:lpstr>ΕΡΓΑΣΤΗΡΙΟ 4ο «Τι θα έκανες αν…»</vt:lpstr>
      <vt:lpstr>ΕΡΓΑΣΤΗΡΙΟ 5ο «Ας μάθουν κι οι γονείς μας»</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ΕΡΓΑΣΤΗΡΙΑ  ΔΕΞΙΟΤΗΤΩΝ  ΕΝΟΤΗΤΑ: ΖΩ ΚΑΛΥΤΕΡΑ – ΕΥ ΖΗΝ ΥΠΟΘΕΜΑΤΙΚΗ: ΑΥΤΟΜΕΡΙΜΝΑ   «Κυκλοφορώ, προσέχω και… μαθαίνω»   ΤΑΞΗ ΄ -  4ο Δημ. Σχ. Άμφισσας Υπεύθυνη εκπαιδευτικός: Καλογιάννη Ελένη</dc:title>
  <dc:creator>user</dc:creator>
  <cp:lastModifiedBy>user</cp:lastModifiedBy>
  <cp:revision>41</cp:revision>
  <dcterms:created xsi:type="dcterms:W3CDTF">2022-12-08T18:07:03Z</dcterms:created>
  <dcterms:modified xsi:type="dcterms:W3CDTF">2022-12-16T18:03:32Z</dcterms:modified>
</cp:coreProperties>
</file>