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D85E-57AF-46D4-97F8-184A6F9F86F4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0DEC-4AF2-4A8B-A463-C693680445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4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ΕΡΓΑΣΤΗΡΙΑ  ΔΕΞΙΟΤΗΤΩΝ</a:t>
            </a: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ΕΝΟΤΗΤΑ: ΔΗΜΙΟΥΡΓΩ ΚΑΙ ΚΑΙΝΟΤΟΜΩ</a:t>
            </a:r>
          </a:p>
          <a:p>
            <a:pPr algn="ctr"/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ΥΠΟΘΕΜΑΤΙΚΗ: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ΕΚΠ/ΚΗ ΡΟΜΠΟΤΙΚΗ</a:t>
            </a: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 Μικρός χτίστης, μεγάλος δημιουργός»</a:t>
            </a: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ΤΑΞΗ Δ΄  4</a:t>
            </a:r>
            <a:r>
              <a:rPr lang="el-GR" sz="2400" b="1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Δημοτικό Σχολείο Άμφισσας</a:t>
            </a:r>
            <a:b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Υπεύθυνη Εκπαιδευτικός: Καλογιάννη Ελένη</a:t>
            </a:r>
            <a:endParaRPr lang="el-GR" sz="2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Νέος φάκελος\20220517_112034.jpg"/>
          <p:cNvPicPr>
            <a:picLocks noChangeAspect="1" noChangeArrowheads="1"/>
          </p:cNvPicPr>
          <p:nvPr/>
        </p:nvPicPr>
        <p:blipFill>
          <a:blip r:embed="rId2" cstate="print"/>
          <a:srcRect t="2083" r="4687" b="8333"/>
          <a:stretch>
            <a:fillRect/>
          </a:stretch>
        </p:blipFill>
        <p:spPr bwMode="auto">
          <a:xfrm rot="5400000">
            <a:off x="-391185" y="962634"/>
            <a:ext cx="5072099" cy="3575414"/>
          </a:xfrm>
          <a:prstGeom prst="rect">
            <a:avLst/>
          </a:prstGeom>
          <a:noFill/>
        </p:spPr>
      </p:pic>
      <p:pic>
        <p:nvPicPr>
          <p:cNvPr id="7" name="Picture 3" descr="C:\Users\user\Desktop\Νέος φάκελος\20220517_11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26717" y="845326"/>
            <a:ext cx="5048285" cy="3786214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1714480" y="5429264"/>
            <a:ext cx="5643602" cy="1143008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Τα παιδιά αρχικά ταξινόμησαν τις γέφυρες ανάλογα με τη χρήση τους.  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Νέος φάκελος\20220517_111750.jpg"/>
          <p:cNvPicPr>
            <a:picLocks noChangeAspect="1" noChangeArrowheads="1"/>
          </p:cNvPicPr>
          <p:nvPr/>
        </p:nvPicPr>
        <p:blipFill>
          <a:blip r:embed="rId2" cstate="print"/>
          <a:srcRect b="15493"/>
          <a:stretch>
            <a:fillRect/>
          </a:stretch>
        </p:blipFill>
        <p:spPr bwMode="auto">
          <a:xfrm>
            <a:off x="357158" y="214290"/>
            <a:ext cx="5072098" cy="3214710"/>
          </a:xfrm>
          <a:prstGeom prst="rect">
            <a:avLst/>
          </a:prstGeom>
          <a:noFill/>
        </p:spPr>
      </p:pic>
      <p:sp>
        <p:nvSpPr>
          <p:cNvPr id="5" name="4 - Έλλειψη"/>
          <p:cNvSpPr/>
          <p:nvPr/>
        </p:nvSpPr>
        <p:spPr>
          <a:xfrm>
            <a:off x="5715008" y="571480"/>
            <a:ext cx="3000396" cy="2286016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Στη συνέχεια τις κατηγοριοποίησαν ανάλογα με τη σχεδιαστική τους δομή.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Νέος φάκελος\20220517_111759.jpg"/>
          <p:cNvPicPr>
            <a:picLocks noChangeAspect="1" noChangeArrowheads="1"/>
          </p:cNvPicPr>
          <p:nvPr/>
        </p:nvPicPr>
        <p:blipFill>
          <a:blip r:embed="rId3" cstate="print"/>
          <a:srcRect l="2778" t="7707" b="6173"/>
          <a:stretch>
            <a:fillRect/>
          </a:stretch>
        </p:blipFill>
        <p:spPr bwMode="auto">
          <a:xfrm>
            <a:off x="4000496" y="3500438"/>
            <a:ext cx="4806117" cy="3192962"/>
          </a:xfrm>
          <a:prstGeom prst="rect">
            <a:avLst/>
          </a:prstGeom>
          <a:noFill/>
        </p:spPr>
      </p:pic>
      <p:sp>
        <p:nvSpPr>
          <p:cNvPr id="7" name="6 - Έλλειψη"/>
          <p:cNvSpPr/>
          <p:nvPr/>
        </p:nvSpPr>
        <p:spPr>
          <a:xfrm>
            <a:off x="285720" y="3857628"/>
            <a:ext cx="3429024" cy="2286016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Είναι όλες οι γέφυρες ίδιες γύρω μας; Σε τι μοιάζουν, σε τι διαφέρουν;</a:t>
            </a:r>
          </a:p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Πού  </a:t>
            </a:r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χρησιμοποιείται ο κάθε τύπος γέφυρας; 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b="1" u="sng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ΕΡΓΑΣΤΗΡΙΟ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Επιδράσεις στη ζωή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μας -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Υπολογισμός περιβάλλοντος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» </a:t>
            </a:r>
            <a:endParaRPr lang="el-GR" dirty="0"/>
          </a:p>
        </p:txBody>
      </p:sp>
      <p:pic>
        <p:nvPicPr>
          <p:cNvPr id="3074" name="Picture 2" descr="C:\Users\user\Desktop\Νέος φάκελος\20220517_112139.jpg"/>
          <p:cNvPicPr>
            <a:picLocks noChangeAspect="1" noChangeArrowheads="1"/>
          </p:cNvPicPr>
          <p:nvPr/>
        </p:nvPicPr>
        <p:blipFill>
          <a:blip r:embed="rId2" cstate="print"/>
          <a:srcRect l="1786" t="4762" r="3571" b="7143"/>
          <a:stretch>
            <a:fillRect/>
          </a:stretch>
        </p:blipFill>
        <p:spPr bwMode="auto">
          <a:xfrm>
            <a:off x="1428728" y="1643050"/>
            <a:ext cx="5857916" cy="4089489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785786" y="5857892"/>
            <a:ext cx="7500990" cy="785818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Αφού ακούστηκαν πολλές απόψεις, τα παιδιά κατέληξαν  στα παραπάνω  συμπεράσματα.  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b="1" u="sng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ΕΡΓΑΣΤΗΡΙΟ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Κατασκευή 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γέφυρας» </a:t>
            </a:r>
            <a:endParaRPr lang="el-GR" dirty="0"/>
          </a:p>
        </p:txBody>
      </p:sp>
      <p:pic>
        <p:nvPicPr>
          <p:cNvPr id="4100" name="Picture 4" descr="C:\Users\user\Desktop\Νέος φάκελος\20220517_114939.jpg"/>
          <p:cNvPicPr>
            <a:picLocks noChangeAspect="1" noChangeArrowheads="1"/>
          </p:cNvPicPr>
          <p:nvPr/>
        </p:nvPicPr>
        <p:blipFill>
          <a:blip r:embed="rId2" cstate="print"/>
          <a:srcRect t="13333" b="12195"/>
          <a:stretch>
            <a:fillRect/>
          </a:stretch>
        </p:blipFill>
        <p:spPr bwMode="auto">
          <a:xfrm>
            <a:off x="4714876" y="4214818"/>
            <a:ext cx="4000528" cy="2234453"/>
          </a:xfrm>
          <a:prstGeom prst="rect">
            <a:avLst/>
          </a:prstGeom>
          <a:noFill/>
        </p:spPr>
      </p:pic>
      <p:grpSp>
        <p:nvGrpSpPr>
          <p:cNvPr id="12" name="11 - Ομάδα"/>
          <p:cNvGrpSpPr/>
          <p:nvPr/>
        </p:nvGrpSpPr>
        <p:grpSpPr>
          <a:xfrm>
            <a:off x="714348" y="1000108"/>
            <a:ext cx="4000528" cy="3214710"/>
            <a:chOff x="-1571668" y="571480"/>
            <a:chExt cx="6096043" cy="4572032"/>
          </a:xfrm>
        </p:grpSpPr>
        <p:pic>
          <p:nvPicPr>
            <p:cNvPr id="4101" name="Picture 5" descr="C:\Users\user\Desktop\Νέος φάκελος\20220517_1150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71668" y="571480"/>
              <a:ext cx="6096043" cy="4572032"/>
            </a:xfrm>
            <a:prstGeom prst="rect">
              <a:avLst/>
            </a:prstGeom>
            <a:noFill/>
          </p:spPr>
        </p:pic>
        <p:grpSp>
          <p:nvGrpSpPr>
            <p:cNvPr id="11" name="10 - Ομάδα"/>
            <p:cNvGrpSpPr/>
            <p:nvPr/>
          </p:nvGrpSpPr>
          <p:grpSpPr>
            <a:xfrm>
              <a:off x="-428660" y="2571744"/>
              <a:ext cx="2214578" cy="571504"/>
              <a:chOff x="-428660" y="2571744"/>
              <a:chExt cx="2214578" cy="571504"/>
            </a:xfrm>
          </p:grpSpPr>
          <p:sp>
            <p:nvSpPr>
              <p:cNvPr id="7" name="6 - Ορθογώνιο"/>
              <p:cNvSpPr/>
              <p:nvPr/>
            </p:nvSpPr>
            <p:spPr>
              <a:xfrm>
                <a:off x="-428660" y="3071810"/>
                <a:ext cx="428660" cy="71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7 - Ορθογώνιο"/>
              <p:cNvSpPr/>
              <p:nvPr/>
            </p:nvSpPr>
            <p:spPr>
              <a:xfrm>
                <a:off x="571472" y="2714620"/>
                <a:ext cx="28575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8 - Ορθογώνιο"/>
              <p:cNvSpPr/>
              <p:nvPr/>
            </p:nvSpPr>
            <p:spPr>
              <a:xfrm>
                <a:off x="1571604" y="2571744"/>
                <a:ext cx="214314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9 - Ορθογώνιο"/>
              <p:cNvSpPr/>
              <p:nvPr/>
            </p:nvSpPr>
            <p:spPr>
              <a:xfrm>
                <a:off x="1071538" y="2786058"/>
                <a:ext cx="142876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13" name="12 - Έλλειψη"/>
          <p:cNvSpPr/>
          <p:nvPr/>
        </p:nvSpPr>
        <p:spPr>
          <a:xfrm>
            <a:off x="714348" y="4786322"/>
            <a:ext cx="3429024" cy="1428760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Άρχισαν να ψάχνουν διάφορα υλικά που θα τους ήταν χρήσιμα.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5000628" y="1785926"/>
            <a:ext cx="3429024" cy="1428760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Επιτέλους  έφτασε η ώρα της κατασκευής!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Νέος φάκελος\20220517_114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071966" cy="3053975"/>
          </a:xfrm>
          <a:prstGeom prst="rect">
            <a:avLst/>
          </a:prstGeom>
          <a:noFill/>
        </p:spPr>
      </p:pic>
      <p:pic>
        <p:nvPicPr>
          <p:cNvPr id="5123" name="Picture 3" descr="C:\Users\user\Desktop\Νέος φάκελος\20220517_115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86280" cy="3214709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5143504" y="1000108"/>
            <a:ext cx="3357586" cy="1214446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Κι αφού τα συγκέντρωσαν…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714348" y="4643446"/>
            <a:ext cx="3357586" cy="1214446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… ξεκίνησαν να τα δίνουν μορφή.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Νέος φάκελος\20220526_122046.jpg"/>
          <p:cNvPicPr>
            <a:picLocks noChangeAspect="1" noChangeArrowheads="1"/>
          </p:cNvPicPr>
          <p:nvPr/>
        </p:nvPicPr>
        <p:blipFill>
          <a:blip r:embed="rId2" cstate="print"/>
          <a:srcRect b="28261"/>
          <a:stretch>
            <a:fillRect/>
          </a:stretch>
        </p:blipFill>
        <p:spPr bwMode="auto">
          <a:xfrm>
            <a:off x="214282" y="214290"/>
            <a:ext cx="4381531" cy="2357454"/>
          </a:xfrm>
          <a:prstGeom prst="rect">
            <a:avLst/>
          </a:prstGeom>
          <a:noFill/>
        </p:spPr>
      </p:pic>
      <p:pic>
        <p:nvPicPr>
          <p:cNvPr id="6147" name="Picture 3" descr="C:\Users\user\Desktop\Νέος φάκελος\20220526_12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000528" cy="3000396"/>
          </a:xfrm>
          <a:prstGeom prst="rect">
            <a:avLst/>
          </a:prstGeom>
          <a:noFill/>
        </p:spPr>
      </p:pic>
      <p:grpSp>
        <p:nvGrpSpPr>
          <p:cNvPr id="11" name="10 - Ομάδα"/>
          <p:cNvGrpSpPr/>
          <p:nvPr/>
        </p:nvGrpSpPr>
        <p:grpSpPr>
          <a:xfrm>
            <a:off x="214282" y="2928934"/>
            <a:ext cx="4857784" cy="3643338"/>
            <a:chOff x="214282" y="2928934"/>
            <a:chExt cx="4857784" cy="3643338"/>
          </a:xfrm>
        </p:grpSpPr>
        <p:pic>
          <p:nvPicPr>
            <p:cNvPr id="6148" name="Picture 4" descr="C:\Users\user\Desktop\Νέος φάκελος\20220526_12240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928934"/>
              <a:ext cx="4857784" cy="3643338"/>
            </a:xfrm>
            <a:prstGeom prst="rect">
              <a:avLst/>
            </a:prstGeom>
            <a:noFill/>
          </p:spPr>
        </p:pic>
        <p:sp>
          <p:nvSpPr>
            <p:cNvPr id="5" name="4 - Ορθογώνιο"/>
            <p:cNvSpPr/>
            <p:nvPr/>
          </p:nvSpPr>
          <p:spPr>
            <a:xfrm>
              <a:off x="785786" y="4000504"/>
              <a:ext cx="35719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1714480" y="4214818"/>
              <a:ext cx="28575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Ορθογώνιο"/>
            <p:cNvSpPr/>
            <p:nvPr/>
          </p:nvSpPr>
          <p:spPr>
            <a:xfrm flipV="1">
              <a:off x="2428860" y="4071943"/>
              <a:ext cx="357190" cy="71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214678" y="4143380"/>
              <a:ext cx="285752" cy="71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4000496" y="4071942"/>
              <a:ext cx="357190" cy="71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11 - Έλλειψη"/>
          <p:cNvSpPr/>
          <p:nvPr/>
        </p:nvSpPr>
        <p:spPr>
          <a:xfrm>
            <a:off x="5786446" y="4214818"/>
            <a:ext cx="2786082" cy="171451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Χαρούμενα  και περήφανα παρουσιάζουν το έργο τους!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b="1" u="sng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ΕΡΓΑΣΤΗΡΙΟ «Γέφυρες γύρω μας» </a:t>
            </a:r>
            <a:endParaRPr lang="el-GR" dirty="0">
              <a:solidFill>
                <a:srgbClr val="990000"/>
              </a:solidFill>
            </a:endParaRPr>
          </a:p>
        </p:txBody>
      </p:sp>
      <p:pic>
        <p:nvPicPr>
          <p:cNvPr id="1026" name="Picture 2" descr="C:\Users\user\Desktop\Νέος φάκελος\20220517_111011.jpg"/>
          <p:cNvPicPr>
            <a:picLocks noChangeAspect="1" noChangeArrowheads="1"/>
          </p:cNvPicPr>
          <p:nvPr/>
        </p:nvPicPr>
        <p:blipFill>
          <a:blip r:embed="rId2" cstate="print"/>
          <a:srcRect b="7143"/>
          <a:stretch>
            <a:fillRect/>
          </a:stretch>
        </p:blipFill>
        <p:spPr bwMode="auto">
          <a:xfrm>
            <a:off x="428596" y="1142984"/>
            <a:ext cx="4000528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Νέος φάκελος\20220517_111020.jpg"/>
          <p:cNvPicPr>
            <a:picLocks noChangeAspect="1" noChangeArrowheads="1"/>
          </p:cNvPicPr>
          <p:nvPr/>
        </p:nvPicPr>
        <p:blipFill>
          <a:blip r:embed="rId3" cstate="print"/>
          <a:srcRect b="7843"/>
          <a:stretch>
            <a:fillRect/>
          </a:stretch>
        </p:blipFill>
        <p:spPr bwMode="auto">
          <a:xfrm>
            <a:off x="4786314" y="1214422"/>
            <a:ext cx="3514142" cy="2428892"/>
          </a:xfrm>
          <a:prstGeom prst="rect">
            <a:avLst/>
          </a:prstGeom>
          <a:noFill/>
        </p:spPr>
      </p:pic>
      <p:pic>
        <p:nvPicPr>
          <p:cNvPr id="1028" name="Picture 4" descr="C:\Users\user\Desktop\Νέος φάκελος\20220517_111031.jpg"/>
          <p:cNvPicPr>
            <a:picLocks noChangeAspect="1" noChangeArrowheads="1"/>
          </p:cNvPicPr>
          <p:nvPr/>
        </p:nvPicPr>
        <p:blipFill>
          <a:blip r:embed="rId4" cstate="print"/>
          <a:srcRect b="16239"/>
          <a:stretch>
            <a:fillRect/>
          </a:stretch>
        </p:blipFill>
        <p:spPr bwMode="auto">
          <a:xfrm>
            <a:off x="4857752" y="4071942"/>
            <a:ext cx="3638964" cy="2286016"/>
          </a:xfrm>
          <a:prstGeom prst="rect">
            <a:avLst/>
          </a:prstGeom>
          <a:noFill/>
        </p:spPr>
      </p:pic>
      <p:sp>
        <p:nvSpPr>
          <p:cNvPr id="10" name="9 - Έλλειψη"/>
          <p:cNvSpPr/>
          <p:nvPr/>
        </p:nvSpPr>
        <p:spPr>
          <a:xfrm>
            <a:off x="500034" y="4071942"/>
            <a:ext cx="3857652" cy="207170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Μέσω της ζωγραφικής έγινε η πρώτη προσέγγιση του θέματος και κάθε παιδί όρισε το τι πιστεύει ότι είναι η γέφυρα</a:t>
            </a:r>
            <a:r>
              <a:rPr lang="el-GR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Νέος φάκελος\20220517_111037.jpg"/>
          <p:cNvPicPr>
            <a:picLocks noChangeAspect="1" noChangeArrowheads="1"/>
          </p:cNvPicPr>
          <p:nvPr/>
        </p:nvPicPr>
        <p:blipFill>
          <a:blip r:embed="rId2" cstate="print"/>
          <a:srcRect b="13560"/>
          <a:stretch>
            <a:fillRect/>
          </a:stretch>
        </p:blipFill>
        <p:spPr bwMode="auto">
          <a:xfrm>
            <a:off x="428596" y="285729"/>
            <a:ext cx="3526163" cy="2286016"/>
          </a:xfrm>
          <a:prstGeom prst="rect">
            <a:avLst/>
          </a:prstGeom>
          <a:noFill/>
        </p:spPr>
      </p:pic>
      <p:pic>
        <p:nvPicPr>
          <p:cNvPr id="2051" name="Picture 3" descr="C:\Users\user\Desktop\Νέος φάκελος\20220517_111213.jpg"/>
          <p:cNvPicPr>
            <a:picLocks noChangeAspect="1" noChangeArrowheads="1"/>
          </p:cNvPicPr>
          <p:nvPr/>
        </p:nvPicPr>
        <p:blipFill>
          <a:blip r:embed="rId3" cstate="print"/>
          <a:srcRect l="4592" t="5102" b="6122"/>
          <a:stretch>
            <a:fillRect/>
          </a:stretch>
        </p:blipFill>
        <p:spPr bwMode="auto">
          <a:xfrm rot="5400000">
            <a:off x="6195230" y="805637"/>
            <a:ext cx="2968645" cy="2071702"/>
          </a:xfrm>
          <a:prstGeom prst="rect">
            <a:avLst/>
          </a:prstGeom>
          <a:noFill/>
        </p:spPr>
      </p:pic>
      <p:pic>
        <p:nvPicPr>
          <p:cNvPr id="2052" name="Picture 4" descr="C:\Users\user\Desktop\Νέος φάκελος\20220517_11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6664" y="3988914"/>
            <a:ext cx="2764800" cy="2073600"/>
          </a:xfrm>
          <a:prstGeom prst="rect">
            <a:avLst/>
          </a:prstGeom>
          <a:noFill/>
        </p:spPr>
      </p:pic>
      <p:pic>
        <p:nvPicPr>
          <p:cNvPr id="2053" name="Picture 5" descr="C:\Users\user\Desktop\Νέος φάκελος\20220517_111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95681" y="2190741"/>
            <a:ext cx="3238522" cy="2428892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142844" y="3000372"/>
            <a:ext cx="3714776" cy="2857520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Στη συνέχεια αφού συγκέντρωσαν μέσα από το διαδίκτυο διάφορους ορισμούς το καθένα κύκλωσε αυτόν που κατανοούσε καλύτερα.</a:t>
            </a:r>
          </a:p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Ακολούθως αναλύθηκαν και εξηγήθηκαν και οι υπόλοιποι.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Νέος φάκελος\20220517_111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8995" y="759005"/>
            <a:ext cx="3786216" cy="2839662"/>
          </a:xfrm>
          <a:prstGeom prst="rect">
            <a:avLst/>
          </a:prstGeom>
          <a:noFill/>
        </p:spPr>
      </p:pic>
      <p:pic>
        <p:nvPicPr>
          <p:cNvPr id="5123" name="Picture 3" descr="C:\Users\user\Desktop\Νέος φάκελος\20220517_11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69840" y="687690"/>
            <a:ext cx="3787200" cy="2840400"/>
          </a:xfrm>
          <a:prstGeom prst="rect">
            <a:avLst/>
          </a:prstGeom>
          <a:noFill/>
        </p:spPr>
      </p:pic>
      <p:pic>
        <p:nvPicPr>
          <p:cNvPr id="5124" name="Picture 4" descr="C:\Users\user\Desktop\Νέος φάκελος\20220517_111337.jpg"/>
          <p:cNvPicPr>
            <a:picLocks noChangeAspect="1" noChangeArrowheads="1"/>
          </p:cNvPicPr>
          <p:nvPr/>
        </p:nvPicPr>
        <p:blipFill>
          <a:blip r:embed="rId4" cstate="print"/>
          <a:srcRect l="2778" t="7407" r="2777" b="1852"/>
          <a:stretch>
            <a:fillRect/>
          </a:stretch>
        </p:blipFill>
        <p:spPr bwMode="auto">
          <a:xfrm rot="5400000">
            <a:off x="5594349" y="722916"/>
            <a:ext cx="3857652" cy="2840400"/>
          </a:xfrm>
          <a:prstGeom prst="rect">
            <a:avLst/>
          </a:prstGeom>
          <a:noFill/>
        </p:spPr>
      </p:pic>
      <p:sp>
        <p:nvSpPr>
          <p:cNvPr id="5" name="4 - Έλλειψη"/>
          <p:cNvSpPr/>
          <p:nvPr/>
        </p:nvSpPr>
        <p:spPr>
          <a:xfrm>
            <a:off x="928662" y="4357694"/>
            <a:ext cx="7572428" cy="207170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Ιδιαίτερη αναφορά έγινε για τις γέφυρες της περιοχής μας. Μπόρεσαν να βρουν αρκετές φωτογραφίες και πληροφορίες γύρω από αυτές και ταυτόχρονα θαύμασαν την ομορφιά του περιβάλλοντος χώρου. 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u="sng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ΕΡΓΑΣΤΗΡΙΟ «Από τα πέτρινα γεφύρια στο …σήμερα» </a:t>
            </a:r>
            <a:endParaRPr lang="el-GR" dirty="0"/>
          </a:p>
        </p:txBody>
      </p:sp>
      <p:pic>
        <p:nvPicPr>
          <p:cNvPr id="3074" name="Picture 2" descr="C:\Users\user\Desktop\Νέος φάκελος\20220517_11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910" y="2071680"/>
            <a:ext cx="4000527" cy="3000394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714348" y="5643578"/>
            <a:ext cx="7858180" cy="121442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Συγκέντρωσαν πληροφορίες για τις γέφυρες από τα αρχαία χρόνια έως σήμερα και τις απεικόνισαν με τον δικό τους τρόπο.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Νέος φάκελος\20220517_111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45909" y="2071679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Νέος φάκελος\20220517_111512.jpg"/>
          <p:cNvPicPr>
            <a:picLocks noChangeAspect="1" noChangeArrowheads="1"/>
          </p:cNvPicPr>
          <p:nvPr/>
        </p:nvPicPr>
        <p:blipFill>
          <a:blip r:embed="rId2" cstate="print"/>
          <a:srcRect t="8510" r="4255"/>
          <a:stretch>
            <a:fillRect/>
          </a:stretch>
        </p:blipFill>
        <p:spPr bwMode="auto">
          <a:xfrm rot="5400000">
            <a:off x="-250066" y="892951"/>
            <a:ext cx="4286281" cy="3071834"/>
          </a:xfrm>
          <a:prstGeom prst="rect">
            <a:avLst/>
          </a:prstGeom>
          <a:noFill/>
        </p:spPr>
      </p:pic>
      <p:pic>
        <p:nvPicPr>
          <p:cNvPr id="4099" name="Picture 3" descr="C:\Users\user\Desktop\Νέος φάκελος\20220517_111359.jpg"/>
          <p:cNvPicPr>
            <a:picLocks noChangeAspect="1" noChangeArrowheads="1"/>
          </p:cNvPicPr>
          <p:nvPr/>
        </p:nvPicPr>
        <p:blipFill>
          <a:blip r:embed="rId3" cstate="print"/>
          <a:srcRect l="3094" r="4124" b="2579"/>
          <a:stretch>
            <a:fillRect/>
          </a:stretch>
        </p:blipFill>
        <p:spPr bwMode="auto">
          <a:xfrm rot="5400000">
            <a:off x="4084408" y="916196"/>
            <a:ext cx="5261463" cy="4143404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214282" y="4643446"/>
            <a:ext cx="4214842" cy="207170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Η έκπληξή τους ήταν μεγάλη όταν διάβασαν πως η αρχαιότερη γέφυρα της Ευρώπης βρίσκεται στην Ελλάδα και χρησιμοποιείται ακόμη και … σήμερα!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u="sng" baseline="30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ΕΡΓΑΣΤΗΡΙΟ «Υλικά κατασκευής - Σχεδιαστικές δομές » </a:t>
            </a:r>
            <a:endParaRPr lang="el-GR" dirty="0"/>
          </a:p>
        </p:txBody>
      </p:sp>
      <p:pic>
        <p:nvPicPr>
          <p:cNvPr id="1026" name="Picture 2" descr="C:\Users\user\Desktop\Νέος φάκελος\20220517_111858.jpg"/>
          <p:cNvPicPr>
            <a:picLocks noChangeAspect="1" noChangeArrowheads="1"/>
          </p:cNvPicPr>
          <p:nvPr/>
        </p:nvPicPr>
        <p:blipFill>
          <a:blip r:embed="rId2" cstate="print"/>
          <a:srcRect l="2206" r="2206" b="6863"/>
          <a:stretch>
            <a:fillRect/>
          </a:stretch>
        </p:blipFill>
        <p:spPr bwMode="auto">
          <a:xfrm rot="5400000">
            <a:off x="458675" y="2255913"/>
            <a:ext cx="5083378" cy="3714776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5786446" y="2071678"/>
            <a:ext cx="2786082" cy="4071966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Από ποια υλικά κατασκευάστηκαν οι πρώτες γέφυρες; Ήταν ανθεκτικές; Πού έβρισκαν οι άνθρωποι αυτά τα υλικά;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Νέος φάκελος\20220517_111906.jpg"/>
          <p:cNvPicPr>
            <a:picLocks noChangeAspect="1" noChangeArrowheads="1"/>
          </p:cNvPicPr>
          <p:nvPr/>
        </p:nvPicPr>
        <p:blipFill>
          <a:blip r:embed="rId2" cstate="print"/>
          <a:srcRect l="4688" t="4166" b="2083"/>
          <a:stretch>
            <a:fillRect/>
          </a:stretch>
        </p:blipFill>
        <p:spPr bwMode="auto">
          <a:xfrm rot="5400000">
            <a:off x="-239730" y="954054"/>
            <a:ext cx="4551361" cy="3500462"/>
          </a:xfrm>
          <a:prstGeom prst="rect">
            <a:avLst/>
          </a:prstGeom>
          <a:noFill/>
        </p:spPr>
      </p:pic>
      <p:pic>
        <p:nvPicPr>
          <p:cNvPr id="2051" name="Picture 3" descr="C:\Users\user\Desktop\Νέος φάκελος\20220517_111919.jpg"/>
          <p:cNvPicPr>
            <a:picLocks noChangeAspect="1" noChangeArrowheads="1"/>
          </p:cNvPicPr>
          <p:nvPr/>
        </p:nvPicPr>
        <p:blipFill>
          <a:blip r:embed="rId3" cstate="print"/>
          <a:srcRect l="5000" t="4667" r="3500" b="13333"/>
          <a:stretch>
            <a:fillRect/>
          </a:stretch>
        </p:blipFill>
        <p:spPr bwMode="auto">
          <a:xfrm rot="5400000">
            <a:off x="4626884" y="2516861"/>
            <a:ext cx="4676577" cy="3643338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3929058" y="214290"/>
            <a:ext cx="4714908" cy="1643074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Και σιγά σιγά φτάσαμε στο σήμερα. Μακρύτερες και ανθεκτικότερες γέφυρες κατασκευάστηκαν με τα κατάλληλα υλικά.  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Νέος φάκελος\20220517_112058.jpg"/>
          <p:cNvPicPr>
            <a:picLocks noChangeAspect="1" noChangeArrowheads="1"/>
          </p:cNvPicPr>
          <p:nvPr/>
        </p:nvPicPr>
        <p:blipFill>
          <a:blip r:embed="rId2" cstate="print"/>
          <a:srcRect l="3750" b="7500"/>
          <a:stretch>
            <a:fillRect/>
          </a:stretch>
        </p:blipFill>
        <p:spPr bwMode="auto">
          <a:xfrm rot="5400000">
            <a:off x="-394550" y="823122"/>
            <a:ext cx="4360935" cy="3143272"/>
          </a:xfrm>
          <a:prstGeom prst="rect">
            <a:avLst/>
          </a:prstGeom>
          <a:noFill/>
        </p:spPr>
      </p:pic>
      <p:pic>
        <p:nvPicPr>
          <p:cNvPr id="1027" name="Picture 3" descr="C:\Users\user\Desktop\Νέος φάκελος\20220517_112118.jpg"/>
          <p:cNvPicPr>
            <a:picLocks noChangeAspect="1" noChangeArrowheads="1"/>
          </p:cNvPicPr>
          <p:nvPr/>
        </p:nvPicPr>
        <p:blipFill>
          <a:blip r:embed="rId3" cstate="print"/>
          <a:srcRect t="6667" r="2500"/>
          <a:stretch>
            <a:fillRect/>
          </a:stretch>
        </p:blipFill>
        <p:spPr bwMode="auto">
          <a:xfrm rot="5400000">
            <a:off x="4702970" y="2655088"/>
            <a:ext cx="4643470" cy="3333774"/>
          </a:xfrm>
          <a:prstGeom prst="rect">
            <a:avLst/>
          </a:prstGeom>
          <a:noFill/>
        </p:spPr>
      </p:pic>
      <p:sp>
        <p:nvSpPr>
          <p:cNvPr id="4" name="3 - Έλλειψη"/>
          <p:cNvSpPr/>
          <p:nvPr/>
        </p:nvSpPr>
        <p:spPr>
          <a:xfrm>
            <a:off x="285720" y="5000636"/>
            <a:ext cx="4857784" cy="1428760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Είναι εύκολο να σχεδιάσεις μια γέφυρα; Τι πρέπει να προσέξεις; Ποιες επιστήμες σχετίζονται μ’ αυτό;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3938582" y="723880"/>
            <a:ext cx="4857784" cy="1000132"/>
          </a:xfrm>
          <a:prstGeom prst="ellipse">
            <a:avLst/>
          </a:prstGeom>
          <a:solidFill>
            <a:srgbClr val="00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Από ποια μέρη αποτελείται μια γέφυρα; Πώς ονομάζονται;</a:t>
            </a:r>
            <a:endParaRPr lang="el-GR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326</Words>
  <Application>Microsoft Office PowerPoint</Application>
  <PresentationFormat>Προβολή στην οθόνη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1ο ΕΡΓΑΣΤΗΡΙΟ «Γέφυρες γύρω μας» </vt:lpstr>
      <vt:lpstr>Διαφάνεια 3</vt:lpstr>
      <vt:lpstr>Διαφάνεια 4</vt:lpstr>
      <vt:lpstr>2ο ΕΡΓΑΣΤΗΡΙΟ «Από τα πέτρινα γεφύρια στο …σήμερα» </vt:lpstr>
      <vt:lpstr>Διαφάνεια 6</vt:lpstr>
      <vt:lpstr>3ο ΕΡΓΑΣΤΗΡΙΟ «Υλικά κατασκευής - Σχεδιαστικές δομές » </vt:lpstr>
      <vt:lpstr>Διαφάνεια 8</vt:lpstr>
      <vt:lpstr>Διαφάνεια 9</vt:lpstr>
      <vt:lpstr>Διαφάνεια 10</vt:lpstr>
      <vt:lpstr>Διαφάνεια 11</vt:lpstr>
      <vt:lpstr>4ο ΕΡΓΑΣΤΗΡΙΟ «Επιδράσεις στη ζωή μας - Υπολογισμός περιβάλλοντος » </vt:lpstr>
      <vt:lpstr>5ο ΕΡΓΑΣΤΗΡΙΟ «Κατασκευή γέφυρας» 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49</cp:revision>
  <dcterms:created xsi:type="dcterms:W3CDTF">2022-05-26T09:51:47Z</dcterms:created>
  <dcterms:modified xsi:type="dcterms:W3CDTF">2022-05-27T18:08:52Z</dcterms:modified>
</cp:coreProperties>
</file>