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64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56ED3FF-341F-4236-BCBB-88B782094E55}" type="datetimeFigureOut">
              <a:rPr lang="el-GR" smtClean="0"/>
              <a:t>30/3/2022</a:t>
            </a:fld>
            <a:endParaRPr lang="el-G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6A4B43-F8CE-4419-824A-13C54C3657F9}"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ED3FF-341F-4236-BCBB-88B782094E55}" type="datetimeFigureOut">
              <a:rPr lang="el-GR" smtClean="0"/>
              <a:t>30/3/2022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56ED3FF-341F-4236-BCBB-88B782094E55}" type="datetimeFigureOut">
              <a:rPr lang="el-GR" smtClean="0"/>
              <a:t>30/3/2022</a:t>
            </a:fld>
            <a:endParaRPr lang="el-GR"/>
          </a:p>
        </p:txBody>
      </p:sp>
      <p:sp>
        <p:nvSpPr>
          <p:cNvPr id="5" name="Footer Placeholder 4"/>
          <p:cNvSpPr>
            <a:spLocks noGrp="1"/>
          </p:cNvSpPr>
          <p:nvPr>
            <p:ph type="ftr" sz="quarter" idx="11"/>
          </p:nvPr>
        </p:nvSpPr>
        <p:spPr>
          <a:xfrm>
            <a:off x="457200" y="6556248"/>
            <a:ext cx="3657600" cy="228600"/>
          </a:xfrm>
        </p:spPr>
        <p:txBody>
          <a:bodyPr/>
          <a:lstStyle/>
          <a:p>
            <a:endParaRPr lang="el-G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6A4B43-F8CE-4419-824A-13C54C3657F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ED3FF-341F-4236-BCBB-88B782094E55}" type="datetimeFigureOut">
              <a:rPr lang="el-GR" smtClean="0"/>
              <a:t>30/3/2022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56ED3FF-341F-4236-BCBB-88B782094E55}" type="datetimeFigureOut">
              <a:rPr lang="el-GR" smtClean="0"/>
              <a:t>30/3/2022</a:t>
            </a:fld>
            <a:endParaRPr lang="el-G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Slide Number Placeholder 5"/>
          <p:cNvSpPr>
            <a:spLocks noGrp="1"/>
          </p:cNvSpPr>
          <p:nvPr>
            <p:ph type="sldNum" sz="quarter" idx="12"/>
          </p:nvPr>
        </p:nvSpPr>
        <p:spPr>
          <a:xfrm>
            <a:off x="6733952" y="6555112"/>
            <a:ext cx="588336" cy="228600"/>
          </a:xfrm>
        </p:spPr>
        <p:txBody>
          <a:bodyPr/>
          <a:lstStyle/>
          <a:p>
            <a:fld id="{966A4B43-F8CE-4419-824A-13C54C3657F9}"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6ED3FF-341F-4236-BCBB-88B782094E55}" type="datetimeFigureOut">
              <a:rPr lang="el-GR" smtClean="0"/>
              <a:t>30/3/2022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56ED3FF-341F-4236-BCBB-88B782094E55}" type="datetimeFigureOut">
              <a:rPr lang="el-GR" smtClean="0"/>
              <a:t>30/3/2022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56ED3FF-341F-4236-BCBB-88B782094E55}" type="datetimeFigureOut">
              <a:rPr lang="el-GR" smtClean="0"/>
              <a:t>30/3/2022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56ED3FF-341F-4236-BCBB-88B782094E55}" type="datetimeFigureOut">
              <a:rPr lang="el-GR" smtClean="0"/>
              <a:t>30/3/2022</a:t>
            </a:fld>
            <a:endParaRPr lang="el-G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l-GR"/>
          </a:p>
        </p:txBody>
      </p:sp>
      <p:sp>
        <p:nvSpPr>
          <p:cNvPr id="4" name="Slide Number Placeholder 3"/>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6ED3FF-341F-4236-BCBB-88B782094E55}" type="datetimeFigureOut">
              <a:rPr lang="el-GR" smtClean="0"/>
              <a:t>30/3/2022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6A4B43-F8CE-4419-824A-13C54C3657F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56ED3FF-341F-4236-BCBB-88B782094E55}" type="datetimeFigureOut">
              <a:rPr lang="el-GR" smtClean="0"/>
              <a:t>30/3/2022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6A4B43-F8CE-4419-824A-13C54C3657F9}" type="slidenum">
              <a:rPr lang="el-GR" smtClean="0"/>
              <a:t>‹#›</a:t>
            </a:fld>
            <a:endParaRPr lang="el-G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56ED3FF-341F-4236-BCBB-88B782094E55}" type="datetimeFigureOut">
              <a:rPr lang="el-GR" smtClean="0"/>
              <a:t>30/3/2022</a:t>
            </a:fld>
            <a:endParaRPr lang="el-G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6A4B43-F8CE-4419-824A-13C54C3657F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57166"/>
            <a:ext cx="8358246" cy="2071702"/>
          </a:xfrm>
        </p:spPr>
        <p:txBody>
          <a:bodyPr>
            <a:normAutofit fontScale="90000"/>
          </a:bodyPr>
          <a:lstStyle/>
          <a:p>
            <a:pPr algn="ctr"/>
            <a:r>
              <a:rPr lang="el-GR" b="1" dirty="0">
                <a:latin typeface="Comic Sans MS" pitchFamily="66" charset="0"/>
              </a:rPr>
              <a:t>Η ΠολιτιστικΗ κληρονομιΑ του τΟπου μαΣ – Οι θησαυροΙ τηΣ ΦωκΙδαΣ</a:t>
            </a:r>
            <a:endParaRPr lang="el-GR" dirty="0">
              <a:latin typeface="Comic Sans MS" pitchFamily="66" charset="0"/>
            </a:endParaRPr>
          </a:p>
        </p:txBody>
      </p:sp>
      <p:sp>
        <p:nvSpPr>
          <p:cNvPr id="3" name="Subtitle 2"/>
          <p:cNvSpPr>
            <a:spLocks noGrp="1"/>
          </p:cNvSpPr>
          <p:nvPr>
            <p:ph type="subTitle" idx="1"/>
          </p:nvPr>
        </p:nvSpPr>
        <p:spPr>
          <a:xfrm>
            <a:off x="285720" y="2857496"/>
            <a:ext cx="8501122" cy="3286148"/>
          </a:xfrm>
        </p:spPr>
        <p:txBody>
          <a:bodyPr>
            <a:normAutofit/>
          </a:bodyPr>
          <a:lstStyle/>
          <a:p>
            <a:pPr algn="ctr"/>
            <a:endParaRPr lang="el-GR" sz="2800" b="1" i="1" u="sng" dirty="0">
              <a:solidFill>
                <a:schemeClr val="tx1"/>
              </a:solidFill>
              <a:latin typeface="Comic Sans MS" pitchFamily="66" charset="0"/>
            </a:endParaRPr>
          </a:p>
          <a:p>
            <a:pPr algn="ctr"/>
            <a:r>
              <a:rPr lang="el-GR" sz="2800" b="1" i="1" u="sng" dirty="0">
                <a:solidFill>
                  <a:schemeClr val="tx1"/>
                </a:solidFill>
                <a:latin typeface="Comic Sans MS" pitchFamily="66" charset="0"/>
              </a:rPr>
              <a:t>ΕΡΓΑΣΤΗΡΙΑ ΔΕΞΙΟΤΗΤΩΝ</a:t>
            </a:r>
            <a:r>
              <a:rPr lang="el-GR" sz="2800" b="1" i="1" dirty="0">
                <a:solidFill>
                  <a:schemeClr val="tx1"/>
                </a:solidFill>
                <a:latin typeface="Comic Sans MS" pitchFamily="66" charset="0"/>
              </a:rPr>
              <a:t> – </a:t>
            </a:r>
            <a:r>
              <a:rPr lang="el-GR" sz="2800" b="1" i="1" u="sng" dirty="0">
                <a:solidFill>
                  <a:schemeClr val="tx1"/>
                </a:solidFill>
                <a:latin typeface="Comic Sans MS" pitchFamily="66" charset="0"/>
              </a:rPr>
              <a:t>Τάξη Γ΄</a:t>
            </a:r>
            <a:r>
              <a:rPr lang="el-GR" sz="2800" b="1" i="1" dirty="0">
                <a:solidFill>
                  <a:schemeClr val="tx1"/>
                </a:solidFill>
                <a:latin typeface="Comic Sans MS" pitchFamily="66" charset="0"/>
              </a:rPr>
              <a:t>  </a:t>
            </a:r>
            <a:endParaRPr lang="el-GR" sz="2800" dirty="0">
              <a:solidFill>
                <a:schemeClr val="tx1"/>
              </a:solidFill>
              <a:latin typeface="Comic Sans MS" pitchFamily="66" charset="0"/>
            </a:endParaRPr>
          </a:p>
          <a:p>
            <a:pPr algn="ctr"/>
            <a:r>
              <a:rPr lang="el-GR" sz="2800" b="1" i="1" u="sng" dirty="0">
                <a:solidFill>
                  <a:schemeClr val="tx1"/>
                </a:solidFill>
                <a:latin typeface="Comic Sans MS" pitchFamily="66" charset="0"/>
              </a:rPr>
              <a:t>ΘΕΜΑΤΙΚΗ</a:t>
            </a:r>
            <a:r>
              <a:rPr lang="el-GR" sz="2800" b="1" i="1" dirty="0">
                <a:solidFill>
                  <a:schemeClr val="tx1"/>
                </a:solidFill>
                <a:latin typeface="Comic Sans MS" pitchFamily="66" charset="0"/>
              </a:rPr>
              <a:t>: </a:t>
            </a:r>
            <a:r>
              <a:rPr lang="el-GR" sz="2800" b="1" i="1" dirty="0">
                <a:solidFill>
                  <a:schemeClr val="accent4">
                    <a:lumMod val="60000"/>
                    <a:lumOff val="40000"/>
                  </a:schemeClr>
                </a:solidFill>
                <a:latin typeface="Comic Sans MS" pitchFamily="66" charset="0"/>
              </a:rPr>
              <a:t>ΦΡΟΝΤΙΖΩ ΤΟ ΠΕΡΙΒΑΛΛΟΝ</a:t>
            </a:r>
            <a:endParaRPr lang="el-GR" sz="2800" i="1" dirty="0">
              <a:solidFill>
                <a:schemeClr val="accent4">
                  <a:lumMod val="60000"/>
                  <a:lumOff val="40000"/>
                </a:schemeClr>
              </a:solidFill>
              <a:latin typeface="Comic Sans MS" pitchFamily="66" charset="0"/>
            </a:endParaRPr>
          </a:p>
          <a:p>
            <a:pPr algn="ctr"/>
            <a:r>
              <a:rPr lang="el-GR" sz="2800" b="1" i="1" u="sng" dirty="0">
                <a:solidFill>
                  <a:schemeClr val="tx1"/>
                </a:solidFill>
                <a:latin typeface="Comic Sans MS" pitchFamily="66" charset="0"/>
              </a:rPr>
              <a:t>Υπευθ.εκπαιδευτικός</a:t>
            </a:r>
            <a:r>
              <a:rPr lang="el-GR" sz="2800" b="1" i="1" dirty="0">
                <a:solidFill>
                  <a:schemeClr val="tx1"/>
                </a:solidFill>
                <a:latin typeface="Comic Sans MS" pitchFamily="66" charset="0"/>
              </a:rPr>
              <a:t>: Γεωργίου Ελένη-ΠΕ70</a:t>
            </a:r>
            <a:endParaRPr lang="el-GR" sz="2800" dirty="0">
              <a:solidFill>
                <a:schemeClr val="tx1"/>
              </a:solidFill>
              <a:latin typeface="Comic Sans MS" pitchFamily="66" charset="0"/>
            </a:endParaRPr>
          </a:p>
          <a:p>
            <a:pPr algn="ctr"/>
            <a:r>
              <a:rPr lang="el-GR" sz="2800" b="1" i="1" dirty="0">
                <a:solidFill>
                  <a:schemeClr val="tx1"/>
                </a:solidFill>
                <a:latin typeface="Comic Sans MS" pitchFamily="66" charset="0"/>
              </a:rPr>
              <a:t>4</a:t>
            </a:r>
            <a:r>
              <a:rPr lang="el-GR" sz="2800" b="1" i="1" baseline="30000" dirty="0">
                <a:solidFill>
                  <a:schemeClr val="tx1"/>
                </a:solidFill>
                <a:latin typeface="Comic Sans MS" pitchFamily="66" charset="0"/>
              </a:rPr>
              <a:t>Ο</a:t>
            </a:r>
            <a:r>
              <a:rPr lang="el-GR" sz="2800" b="1" i="1" dirty="0">
                <a:solidFill>
                  <a:schemeClr val="tx1"/>
                </a:solidFill>
                <a:latin typeface="Comic Sans MS" pitchFamily="66" charset="0"/>
              </a:rPr>
              <a:t> Δημοτικό Σχολείο Άμφισσας</a:t>
            </a:r>
            <a:endParaRPr lang="el-GR" sz="2800" dirty="0">
              <a:solidFill>
                <a:schemeClr val="tx1"/>
              </a:solidFill>
              <a:latin typeface="Comic Sans MS" pitchFamily="66" charset="0"/>
            </a:endParaRPr>
          </a:p>
          <a:p>
            <a:pPr algn="ctr"/>
            <a:r>
              <a:rPr lang="el-GR" sz="2800" b="1" i="1" dirty="0">
                <a:solidFill>
                  <a:schemeClr val="tx1"/>
                </a:solidFill>
                <a:latin typeface="Comic Sans MS" pitchFamily="66" charset="0"/>
              </a:rPr>
              <a:t>Δεκέμβριος 2021 - Φεβρουάριος 2022</a:t>
            </a:r>
            <a:endParaRPr lang="el-GR" sz="2800" dirty="0">
              <a:solidFill>
                <a:schemeClr val="tx1"/>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14290"/>
            <a:ext cx="8786874" cy="544072"/>
          </a:xfrm>
        </p:spPr>
        <p:txBody>
          <a:bodyPr/>
          <a:lstStyle/>
          <a:p>
            <a:pPr algn="ctr"/>
            <a:r>
              <a:rPr lang="el-GR" sz="2800" dirty="0">
                <a:latin typeface="Comic Sans MS" pitchFamily="66" charset="0"/>
              </a:rPr>
              <a:t> εργαστΗριο 7: «</a:t>
            </a:r>
            <a:r>
              <a:rPr lang="el-GR" sz="2800" i="1" dirty="0">
                <a:latin typeface="Comic Sans MS" pitchFamily="66" charset="0"/>
              </a:rPr>
              <a:t>ΑΣ διασκεδΑσουμε...</a:t>
            </a:r>
            <a:r>
              <a:rPr lang="el-GR" sz="2800" dirty="0">
                <a:latin typeface="Comic Sans MS" pitchFamily="66" charset="0"/>
              </a:rPr>
              <a:t>»</a:t>
            </a:r>
          </a:p>
        </p:txBody>
      </p:sp>
      <p:sp>
        <p:nvSpPr>
          <p:cNvPr id="3" name="Subtitle 2"/>
          <p:cNvSpPr>
            <a:spLocks noGrp="1"/>
          </p:cNvSpPr>
          <p:nvPr>
            <p:ph type="subTitle" idx="1"/>
          </p:nvPr>
        </p:nvSpPr>
        <p:spPr>
          <a:xfrm>
            <a:off x="4071934" y="5000636"/>
            <a:ext cx="4929222" cy="1857364"/>
          </a:xfrm>
        </p:spPr>
        <p:txBody>
          <a:bodyPr>
            <a:noAutofit/>
          </a:bodyPr>
          <a:lstStyle/>
          <a:p>
            <a:pPr algn="ctr"/>
            <a:r>
              <a:rPr lang="el-GR" sz="2000" b="1" i="1" dirty="0">
                <a:solidFill>
                  <a:schemeClr val="tx1"/>
                </a:solidFill>
                <a:latin typeface="Comic Sans MS" pitchFamily="66" charset="0"/>
              </a:rPr>
              <a:t>Συγκεντρώνουμε σε έγχρωμες πλαστικοποιημένες κάρτες όλα όσα μελετήσαμε στη θεματική μας. Εκθέματα του μουσείου όπως ο Ηνίοχος, αλλά και όψεις του Κάστρου, της Χάρμαινας κ.ά... </a:t>
            </a:r>
          </a:p>
        </p:txBody>
      </p:sp>
      <p:pic>
        <p:nvPicPr>
          <p:cNvPr id="5123" name="Picture 3" descr="C:\Users\Dimitris Captain\Desktop\γ΄ τάξη\μουσείο Δελφών\αγαλματίδιο θεού με λιοντάρι 2.jpg"/>
          <p:cNvPicPr>
            <a:picLocks noChangeAspect="1" noChangeArrowheads="1"/>
          </p:cNvPicPr>
          <p:nvPr/>
        </p:nvPicPr>
        <p:blipFill>
          <a:blip r:embed="rId2"/>
          <a:srcRect/>
          <a:stretch>
            <a:fillRect/>
          </a:stretch>
        </p:blipFill>
        <p:spPr bwMode="auto">
          <a:xfrm>
            <a:off x="285720" y="857232"/>
            <a:ext cx="1876425" cy="2000264"/>
          </a:xfrm>
          <a:prstGeom prst="rect">
            <a:avLst/>
          </a:prstGeom>
          <a:noFill/>
        </p:spPr>
      </p:pic>
      <p:pic>
        <p:nvPicPr>
          <p:cNvPr id="5124" name="Picture 4" descr="C:\Users\Dimitris Captain\Desktop\γ΄ τάξη\μουσείο Δελφών\ασημένιος ταύρος.jpg"/>
          <p:cNvPicPr>
            <a:picLocks noChangeAspect="1" noChangeArrowheads="1"/>
          </p:cNvPicPr>
          <p:nvPr/>
        </p:nvPicPr>
        <p:blipFill>
          <a:blip r:embed="rId3"/>
          <a:srcRect/>
          <a:stretch>
            <a:fillRect/>
          </a:stretch>
        </p:blipFill>
        <p:spPr bwMode="auto">
          <a:xfrm>
            <a:off x="2357422" y="857232"/>
            <a:ext cx="2686050" cy="1704975"/>
          </a:xfrm>
          <a:prstGeom prst="rect">
            <a:avLst/>
          </a:prstGeom>
          <a:noFill/>
        </p:spPr>
      </p:pic>
      <p:pic>
        <p:nvPicPr>
          <p:cNvPr id="5125" name="Picture 5" descr="C:\Users\Dimitris Captain\Desktop\γ΄ τάξη\μουσείο Δελφών\Ζωοφόρος του θησαυρού των Σιφνίων 2.jpg"/>
          <p:cNvPicPr>
            <a:picLocks noChangeAspect="1" noChangeArrowheads="1"/>
          </p:cNvPicPr>
          <p:nvPr/>
        </p:nvPicPr>
        <p:blipFill>
          <a:blip r:embed="rId4"/>
          <a:srcRect/>
          <a:stretch>
            <a:fillRect/>
          </a:stretch>
        </p:blipFill>
        <p:spPr bwMode="auto">
          <a:xfrm>
            <a:off x="5214942" y="857232"/>
            <a:ext cx="2857500" cy="1600200"/>
          </a:xfrm>
          <a:prstGeom prst="rect">
            <a:avLst/>
          </a:prstGeom>
          <a:noFill/>
        </p:spPr>
      </p:pic>
      <p:pic>
        <p:nvPicPr>
          <p:cNvPr id="5126" name="Picture 6" descr="C:\Users\Dimitris Captain\Desktop\γ΄ τάξη\μουσείο Δελφών\η Σφίγγα των Ναξίων 2.jpg"/>
          <p:cNvPicPr>
            <a:picLocks noChangeAspect="1" noChangeArrowheads="1"/>
          </p:cNvPicPr>
          <p:nvPr/>
        </p:nvPicPr>
        <p:blipFill>
          <a:blip r:embed="rId5"/>
          <a:srcRect/>
          <a:stretch>
            <a:fillRect/>
          </a:stretch>
        </p:blipFill>
        <p:spPr bwMode="auto">
          <a:xfrm>
            <a:off x="7286644" y="2571744"/>
            <a:ext cx="1671639" cy="2190750"/>
          </a:xfrm>
          <a:prstGeom prst="rect">
            <a:avLst/>
          </a:prstGeom>
          <a:noFill/>
        </p:spPr>
      </p:pic>
      <p:pic>
        <p:nvPicPr>
          <p:cNvPr id="5127" name="Picture 7" descr="C:\Users\Dimitris Captain\Desktop\γ΄ τάξη\μουσείο Δελφών\Ηνίοχος 2.jpg"/>
          <p:cNvPicPr>
            <a:picLocks noChangeAspect="1" noChangeArrowheads="1"/>
          </p:cNvPicPr>
          <p:nvPr/>
        </p:nvPicPr>
        <p:blipFill>
          <a:blip r:embed="rId6"/>
          <a:srcRect/>
          <a:stretch>
            <a:fillRect/>
          </a:stretch>
        </p:blipFill>
        <p:spPr bwMode="auto">
          <a:xfrm>
            <a:off x="5357818" y="2571744"/>
            <a:ext cx="1743075" cy="2214578"/>
          </a:xfrm>
          <a:prstGeom prst="rect">
            <a:avLst/>
          </a:prstGeom>
          <a:noFill/>
        </p:spPr>
      </p:pic>
      <p:pic>
        <p:nvPicPr>
          <p:cNvPr id="5128" name="Picture 8" descr="C:\Users\Dimitris Captain\Desktop\γ΄ τάξη\μουσείο Δελφών\κεφάλι χρυσελεφάντινου αγάλματος ανδρικής μορφής (πιθανών του Απόλλωνα).jpg"/>
          <p:cNvPicPr>
            <a:picLocks noChangeAspect="1" noChangeArrowheads="1"/>
          </p:cNvPicPr>
          <p:nvPr/>
        </p:nvPicPr>
        <p:blipFill>
          <a:blip r:embed="rId7"/>
          <a:srcRect/>
          <a:stretch>
            <a:fillRect/>
          </a:stretch>
        </p:blipFill>
        <p:spPr bwMode="auto">
          <a:xfrm>
            <a:off x="2428860" y="2714620"/>
            <a:ext cx="2619375" cy="1743075"/>
          </a:xfrm>
          <a:prstGeom prst="rect">
            <a:avLst/>
          </a:prstGeom>
          <a:noFill/>
        </p:spPr>
      </p:pic>
      <p:pic>
        <p:nvPicPr>
          <p:cNvPr id="5129" name="Picture 9" descr="C:\Users\Dimitris Captain\Desktop\γ΄ τάξη\μουσείο Δελφών\Κίονας με τις χορεύτριες 2.jpg"/>
          <p:cNvPicPr>
            <a:picLocks noChangeAspect="1" noChangeArrowheads="1"/>
          </p:cNvPicPr>
          <p:nvPr/>
        </p:nvPicPr>
        <p:blipFill>
          <a:blip r:embed="rId8"/>
          <a:srcRect/>
          <a:stretch>
            <a:fillRect/>
          </a:stretch>
        </p:blipFill>
        <p:spPr bwMode="auto">
          <a:xfrm>
            <a:off x="214282" y="5000636"/>
            <a:ext cx="1847850" cy="1857364"/>
          </a:xfrm>
          <a:prstGeom prst="rect">
            <a:avLst/>
          </a:prstGeom>
          <a:noFill/>
        </p:spPr>
      </p:pic>
      <p:pic>
        <p:nvPicPr>
          <p:cNvPr id="5130" name="Picture 10" descr="C:\Users\Dimitris Captain\Desktop\γ΄ τάξη\μουσείο Δελφών\Κλέοβις και Βίτων 2.jpg"/>
          <p:cNvPicPr>
            <a:picLocks noChangeAspect="1" noChangeArrowheads="1"/>
          </p:cNvPicPr>
          <p:nvPr/>
        </p:nvPicPr>
        <p:blipFill>
          <a:blip r:embed="rId9"/>
          <a:srcRect/>
          <a:stretch>
            <a:fillRect/>
          </a:stretch>
        </p:blipFill>
        <p:spPr bwMode="auto">
          <a:xfrm>
            <a:off x="285720" y="3000372"/>
            <a:ext cx="1928826" cy="1857388"/>
          </a:xfrm>
          <a:prstGeom prst="rect">
            <a:avLst/>
          </a:prstGeom>
          <a:noFill/>
        </p:spPr>
      </p:pic>
      <p:pic>
        <p:nvPicPr>
          <p:cNvPr id="5131" name="Picture 11" descr="C:\Users\Dimitris Captain\Desktop\γ΄ τάξη\μουσείο Δελφών\Ομφαλός 2.jpg"/>
          <p:cNvPicPr>
            <a:picLocks noChangeAspect="1" noChangeArrowheads="1"/>
          </p:cNvPicPr>
          <p:nvPr/>
        </p:nvPicPr>
        <p:blipFill>
          <a:blip r:embed="rId10"/>
          <a:srcRect/>
          <a:stretch>
            <a:fillRect/>
          </a:stretch>
        </p:blipFill>
        <p:spPr bwMode="auto">
          <a:xfrm>
            <a:off x="2285984" y="4643446"/>
            <a:ext cx="1571636" cy="221455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14290"/>
            <a:ext cx="8786874" cy="571504"/>
          </a:xfrm>
        </p:spPr>
        <p:txBody>
          <a:bodyPr/>
          <a:lstStyle/>
          <a:p>
            <a:r>
              <a:rPr lang="el-GR" sz="2800" dirty="0">
                <a:latin typeface="Comic Sans MS" pitchFamily="66" charset="0"/>
              </a:rPr>
              <a:t>εργαστΗριο 7: «</a:t>
            </a:r>
            <a:r>
              <a:rPr lang="el-GR" sz="2800" i="1" dirty="0">
                <a:latin typeface="Comic Sans MS" pitchFamily="66" charset="0"/>
              </a:rPr>
              <a:t>ΑΣ διασκεδΑσουμε...</a:t>
            </a:r>
            <a:r>
              <a:rPr lang="el-GR" sz="2800" dirty="0">
                <a:latin typeface="Comic Sans MS" pitchFamily="66" charset="0"/>
              </a:rPr>
              <a:t>»</a:t>
            </a:r>
            <a:endParaRPr lang="el-GR" sz="2800" dirty="0"/>
          </a:p>
        </p:txBody>
      </p:sp>
      <p:pic>
        <p:nvPicPr>
          <p:cNvPr id="8" name="Picture 7" descr="C:\Users\Dimitris Captain\Desktop\castle-of-salona-amfissa (1).jpg"/>
          <p:cNvPicPr/>
          <p:nvPr/>
        </p:nvPicPr>
        <p:blipFill>
          <a:blip r:embed="rId2" cstate="print"/>
          <a:srcRect/>
          <a:stretch>
            <a:fillRect/>
          </a:stretch>
        </p:blipFill>
        <p:spPr bwMode="auto">
          <a:xfrm>
            <a:off x="214282" y="1000108"/>
            <a:ext cx="2362194" cy="2786082"/>
          </a:xfrm>
          <a:prstGeom prst="rect">
            <a:avLst/>
          </a:prstGeom>
          <a:noFill/>
          <a:ln w="9525">
            <a:noFill/>
            <a:miter lim="800000"/>
            <a:headEnd/>
            <a:tailEnd/>
          </a:ln>
        </p:spPr>
      </p:pic>
      <p:pic>
        <p:nvPicPr>
          <p:cNvPr id="9" name="Picture 8" descr="C:\Users\Dimitris Captain\Desktop\amfissa10.jpg"/>
          <p:cNvPicPr/>
          <p:nvPr/>
        </p:nvPicPr>
        <p:blipFill>
          <a:blip r:embed="rId3"/>
          <a:srcRect/>
          <a:stretch>
            <a:fillRect/>
          </a:stretch>
        </p:blipFill>
        <p:spPr bwMode="auto">
          <a:xfrm>
            <a:off x="214282" y="3857628"/>
            <a:ext cx="2357454" cy="2786082"/>
          </a:xfrm>
          <a:prstGeom prst="rect">
            <a:avLst/>
          </a:prstGeom>
          <a:noFill/>
          <a:ln w="9525">
            <a:noFill/>
            <a:miter lim="800000"/>
            <a:headEnd/>
            <a:tailEnd/>
          </a:ln>
        </p:spPr>
      </p:pic>
      <p:pic>
        <p:nvPicPr>
          <p:cNvPr id="10" name="Picture 9" descr="C:\Users\Dimitris Captain\Desktop\amfisa39.jpg"/>
          <p:cNvPicPr/>
          <p:nvPr/>
        </p:nvPicPr>
        <p:blipFill>
          <a:blip r:embed="rId4"/>
          <a:srcRect/>
          <a:stretch>
            <a:fillRect/>
          </a:stretch>
        </p:blipFill>
        <p:spPr bwMode="auto">
          <a:xfrm>
            <a:off x="5857884" y="1000108"/>
            <a:ext cx="3071834" cy="2357454"/>
          </a:xfrm>
          <a:prstGeom prst="rect">
            <a:avLst/>
          </a:prstGeom>
          <a:noFill/>
          <a:ln w="9525">
            <a:noFill/>
            <a:miter lim="800000"/>
            <a:headEnd/>
            <a:tailEnd/>
          </a:ln>
        </p:spPr>
      </p:pic>
      <p:pic>
        <p:nvPicPr>
          <p:cNvPr id="11" name="Picture 10" descr="C:\Users\Dimitris Captain\Desktop\geniki-eikona-xarmaina-amfissa............jpg"/>
          <p:cNvPicPr/>
          <p:nvPr/>
        </p:nvPicPr>
        <p:blipFill>
          <a:blip r:embed="rId5"/>
          <a:srcRect/>
          <a:stretch>
            <a:fillRect/>
          </a:stretch>
        </p:blipFill>
        <p:spPr bwMode="auto">
          <a:xfrm>
            <a:off x="2714612" y="1000108"/>
            <a:ext cx="3000396" cy="2428892"/>
          </a:xfrm>
          <a:prstGeom prst="rect">
            <a:avLst/>
          </a:prstGeom>
          <a:noFill/>
          <a:ln w="9525">
            <a:noFill/>
            <a:miter lim="800000"/>
            <a:headEnd/>
            <a:tailEnd/>
          </a:ln>
        </p:spPr>
      </p:pic>
      <p:pic>
        <p:nvPicPr>
          <p:cNvPr id="12" name="Picture 11" descr="C:\Users\Dimitris Captain\Desktop\xarmaina-amfissa-dermata-aplwmena.jpg"/>
          <p:cNvPicPr/>
          <p:nvPr/>
        </p:nvPicPr>
        <p:blipFill>
          <a:blip r:embed="rId6"/>
          <a:srcRect/>
          <a:stretch>
            <a:fillRect/>
          </a:stretch>
        </p:blipFill>
        <p:spPr bwMode="auto">
          <a:xfrm>
            <a:off x="2714612" y="3643314"/>
            <a:ext cx="3071833" cy="3000396"/>
          </a:xfrm>
          <a:prstGeom prst="rect">
            <a:avLst/>
          </a:prstGeom>
          <a:noFill/>
          <a:ln w="9525">
            <a:noFill/>
            <a:miter lim="800000"/>
            <a:headEnd/>
            <a:tailEnd/>
          </a:ln>
        </p:spPr>
      </p:pic>
      <p:pic>
        <p:nvPicPr>
          <p:cNvPr id="13" name="Picture 12" descr="C:\Users\Dimitris Captain\Desktop\Το-στοιχειό-της-Χάρμαινας.jpg"/>
          <p:cNvPicPr/>
          <p:nvPr/>
        </p:nvPicPr>
        <p:blipFill>
          <a:blip r:embed="rId7"/>
          <a:srcRect/>
          <a:stretch>
            <a:fillRect/>
          </a:stretch>
        </p:blipFill>
        <p:spPr bwMode="auto">
          <a:xfrm>
            <a:off x="5857884" y="3467100"/>
            <a:ext cx="3038479" cy="31766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8715436" cy="472634"/>
          </a:xfrm>
        </p:spPr>
        <p:txBody>
          <a:bodyPr/>
          <a:lstStyle/>
          <a:p>
            <a:pPr algn="ctr"/>
            <a:r>
              <a:rPr lang="el-GR" sz="2800" dirty="0">
                <a:latin typeface="Comic Sans MS" pitchFamily="66" charset="0"/>
              </a:rPr>
              <a:t>εργαστΗριο 7: «</a:t>
            </a:r>
            <a:r>
              <a:rPr lang="el-GR" sz="2800" i="1" dirty="0">
                <a:latin typeface="Comic Sans MS" pitchFamily="66" charset="0"/>
              </a:rPr>
              <a:t>ΑΣ διασκεδΑσουμε...</a:t>
            </a:r>
            <a:r>
              <a:rPr lang="el-GR" sz="2800" dirty="0">
                <a:latin typeface="Comic Sans MS" pitchFamily="66" charset="0"/>
              </a:rPr>
              <a:t>»</a:t>
            </a:r>
            <a:endParaRPr lang="el-GR" sz="2800" dirty="0"/>
          </a:p>
        </p:txBody>
      </p:sp>
      <p:sp>
        <p:nvSpPr>
          <p:cNvPr id="3" name="Subtitle 2"/>
          <p:cNvSpPr>
            <a:spLocks noGrp="1"/>
          </p:cNvSpPr>
          <p:nvPr>
            <p:ph type="subTitle" idx="1"/>
          </p:nvPr>
        </p:nvSpPr>
        <p:spPr>
          <a:xfrm>
            <a:off x="214282" y="5214950"/>
            <a:ext cx="8715436" cy="1643050"/>
          </a:xfrm>
        </p:spPr>
        <p:txBody>
          <a:bodyPr>
            <a:noAutofit/>
          </a:bodyPr>
          <a:lstStyle/>
          <a:p>
            <a:pPr algn="just"/>
            <a:r>
              <a:rPr lang="el-GR" sz="2000" b="1" i="1" dirty="0">
                <a:solidFill>
                  <a:schemeClr val="tx1"/>
                </a:solidFill>
                <a:latin typeface="Comic Sans MS" pitchFamily="66" charset="0"/>
              </a:rPr>
              <a:t>Ένα παιδί, κάθε φορά, χωρίς να βλέπει την κάρτα, προσπαθεί να μαντέψει τι είναι αυτό που του περιγράφουν τα υπόλοιπα. Έτσι, ελέγχουμε τις γνώσεις μας για τα όσα συναντήσαμε στα προηγούμενα εργαστήρια, μέσα από το παιχνίδι με τις κάρτες...</a:t>
            </a:r>
            <a:r>
              <a:rPr lang="el-GR" sz="2000" b="1" i="1">
                <a:solidFill>
                  <a:schemeClr val="tx1"/>
                </a:solidFill>
                <a:latin typeface="Comic Sans MS" pitchFamily="66" charset="0"/>
              </a:rPr>
              <a:t>και φυσικά το </a:t>
            </a:r>
            <a:r>
              <a:rPr lang="el-GR" sz="2000" b="1" i="1" dirty="0">
                <a:solidFill>
                  <a:schemeClr val="tx1"/>
                </a:solidFill>
                <a:latin typeface="Comic Sans MS" pitchFamily="66" charset="0"/>
              </a:rPr>
              <a:t>διασκεδάζουμε!... </a:t>
            </a:r>
          </a:p>
        </p:txBody>
      </p:sp>
      <p:pic>
        <p:nvPicPr>
          <p:cNvPr id="5" name="Picture 2" descr="C:\Users\Dimitris Captain\Desktop\φώτο εργαστήρια 2....jpg"/>
          <p:cNvPicPr>
            <a:picLocks noChangeAspect="1" noChangeArrowheads="1"/>
          </p:cNvPicPr>
          <p:nvPr/>
        </p:nvPicPr>
        <p:blipFill>
          <a:blip r:embed="rId2" cstate="print"/>
          <a:srcRect/>
          <a:stretch>
            <a:fillRect/>
          </a:stretch>
        </p:blipFill>
        <p:spPr bwMode="auto">
          <a:xfrm>
            <a:off x="357126" y="928670"/>
            <a:ext cx="8786874" cy="4286280"/>
          </a:xfrm>
          <a:prstGeom prst="rect">
            <a:avLst/>
          </a:prstGeom>
          <a:noFill/>
        </p:spPr>
      </p:pic>
      <p:sp>
        <p:nvSpPr>
          <p:cNvPr id="6" name="5-Point Star 5"/>
          <p:cNvSpPr/>
          <p:nvPr/>
        </p:nvSpPr>
        <p:spPr>
          <a:xfrm>
            <a:off x="2786050" y="2786058"/>
            <a:ext cx="1214446" cy="100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5-Point Star 6"/>
          <p:cNvSpPr/>
          <p:nvPr/>
        </p:nvSpPr>
        <p:spPr>
          <a:xfrm>
            <a:off x="4786314" y="1500174"/>
            <a:ext cx="1057276" cy="8572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6357950" y="1214422"/>
            <a:ext cx="1057276" cy="100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85728"/>
            <a:ext cx="8643998" cy="1071570"/>
          </a:xfrm>
        </p:spPr>
        <p:txBody>
          <a:bodyPr/>
          <a:lstStyle/>
          <a:p>
            <a:pPr algn="ctr"/>
            <a:r>
              <a:rPr lang="el-GR" sz="2800" dirty="0">
                <a:latin typeface="Comic Sans MS" pitchFamily="66" charset="0"/>
              </a:rPr>
              <a:t>Εργαστηριο 1: «</a:t>
            </a:r>
            <a:r>
              <a:rPr lang="el-GR" sz="2800" i="1" dirty="0">
                <a:latin typeface="Comic Sans MS" pitchFamily="66" charset="0"/>
              </a:rPr>
              <a:t>Το</a:t>
            </a:r>
            <a:r>
              <a:rPr lang="el-GR" sz="2800" dirty="0">
                <a:latin typeface="Comic Sans MS" pitchFamily="66" charset="0"/>
              </a:rPr>
              <a:t> </a:t>
            </a:r>
            <a:r>
              <a:rPr lang="el-GR" sz="2800" i="1" dirty="0">
                <a:latin typeface="Comic Sans MS" pitchFamily="66" charset="0"/>
              </a:rPr>
              <a:t>Δελφικο τοπιο...</a:t>
            </a:r>
            <a:r>
              <a:rPr lang="el-GR" sz="2800" dirty="0">
                <a:latin typeface="Comic Sans MS" pitchFamily="66" charset="0"/>
              </a:rPr>
              <a:t>» </a:t>
            </a:r>
            <a:br>
              <a:rPr lang="el-GR" sz="2800" dirty="0">
                <a:latin typeface="Comic Sans MS" pitchFamily="66" charset="0"/>
              </a:rPr>
            </a:br>
            <a:endParaRPr lang="el-GR" sz="2800" dirty="0">
              <a:latin typeface="Comic Sans MS" pitchFamily="66" charset="0"/>
            </a:endParaRPr>
          </a:p>
        </p:txBody>
      </p:sp>
      <p:sp>
        <p:nvSpPr>
          <p:cNvPr id="3" name="Subtitle 2"/>
          <p:cNvSpPr>
            <a:spLocks noGrp="1"/>
          </p:cNvSpPr>
          <p:nvPr>
            <p:ph type="subTitle" idx="1"/>
          </p:nvPr>
        </p:nvSpPr>
        <p:spPr>
          <a:xfrm>
            <a:off x="214282" y="5572140"/>
            <a:ext cx="8715436" cy="1101248"/>
          </a:xfrm>
        </p:spPr>
        <p:txBody>
          <a:bodyPr/>
          <a:lstStyle/>
          <a:p>
            <a:pPr algn="l"/>
            <a:r>
              <a:rPr lang="el-GR" b="1" i="1" dirty="0">
                <a:solidFill>
                  <a:schemeClr val="tx1"/>
                </a:solidFill>
                <a:latin typeface="Comic Sans MS" pitchFamily="66" charset="0"/>
              </a:rPr>
              <a:t>Βρίσκουμε πληροφορίες για διάφορα εκθέματα του Μουσείου των Δελφών...Είχαμε τη χαρά βέβαια να το επισκεφτούμε νωρίτερα μέσα στη χρονιά!...</a:t>
            </a:r>
          </a:p>
        </p:txBody>
      </p:sp>
      <p:pic>
        <p:nvPicPr>
          <p:cNvPr id="4" name="Picture 3" descr="C:\Users\Dimitris Captain\Desktop\φωτο πολιτιστικη κληρονομια\φώτο εργαστήρια 2.... 3jpg.jpg"/>
          <p:cNvPicPr/>
          <p:nvPr/>
        </p:nvPicPr>
        <p:blipFill>
          <a:blip r:embed="rId2" cstate="print"/>
          <a:srcRect/>
          <a:stretch>
            <a:fillRect/>
          </a:stretch>
        </p:blipFill>
        <p:spPr bwMode="auto">
          <a:xfrm>
            <a:off x="1357290" y="1142984"/>
            <a:ext cx="6500858" cy="43692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14290"/>
            <a:ext cx="8572560" cy="1187014"/>
          </a:xfrm>
        </p:spPr>
        <p:txBody>
          <a:bodyPr/>
          <a:lstStyle/>
          <a:p>
            <a:pPr algn="ctr"/>
            <a:r>
              <a:rPr lang="el-GR" sz="2800" dirty="0">
                <a:latin typeface="Comic Sans MS" pitchFamily="66" charset="0"/>
              </a:rPr>
              <a:t> εργαστΗριο 2: «</a:t>
            </a:r>
            <a:r>
              <a:rPr lang="el-GR" sz="2800" i="1" dirty="0">
                <a:latin typeface="Comic Sans MS" pitchFamily="66" charset="0"/>
              </a:rPr>
              <a:t>Το κΑστρο τηΣ ΆμφισσαΣ...</a:t>
            </a:r>
            <a:r>
              <a:rPr lang="el-GR" sz="2800" dirty="0">
                <a:latin typeface="Comic Sans MS" pitchFamily="66" charset="0"/>
              </a:rPr>
              <a:t>»</a:t>
            </a:r>
          </a:p>
        </p:txBody>
      </p:sp>
      <p:sp>
        <p:nvSpPr>
          <p:cNvPr id="3" name="Subtitle 2"/>
          <p:cNvSpPr>
            <a:spLocks noGrp="1"/>
          </p:cNvSpPr>
          <p:nvPr>
            <p:ph type="subTitle" idx="1"/>
          </p:nvPr>
        </p:nvSpPr>
        <p:spPr>
          <a:xfrm>
            <a:off x="214282" y="5500702"/>
            <a:ext cx="8715436" cy="1101248"/>
          </a:xfrm>
        </p:spPr>
        <p:txBody>
          <a:bodyPr/>
          <a:lstStyle/>
          <a:p>
            <a:pPr algn="just"/>
            <a:r>
              <a:rPr lang="el-GR" b="1" i="1" dirty="0">
                <a:solidFill>
                  <a:schemeClr val="tx1"/>
                </a:solidFill>
                <a:latin typeface="Comic Sans MS" pitchFamily="66" charset="0"/>
              </a:rPr>
              <a:t>Συγκεντρώνουμε πληροφορίες και φωτογραφίες, σύγχρονες και παλαιότερες, από το κάστρο που δεσπόζει στην πόλη...Το έχουμε επίσης επισκεφτεί σε περίπατό μας με το σχολείο!... </a:t>
            </a:r>
          </a:p>
        </p:txBody>
      </p:sp>
      <p:pic>
        <p:nvPicPr>
          <p:cNvPr id="4" name="Picture 3" descr="C:\Users\Dimitris Captain\Desktop\φωτο πολιτιστικη κληρονομια\φώτο εργαστήρια 2.... 2jpg.jpg"/>
          <p:cNvPicPr/>
          <p:nvPr/>
        </p:nvPicPr>
        <p:blipFill>
          <a:blip r:embed="rId2" cstate="print"/>
          <a:srcRect/>
          <a:stretch>
            <a:fillRect/>
          </a:stretch>
        </p:blipFill>
        <p:spPr bwMode="auto">
          <a:xfrm>
            <a:off x="214282" y="1571613"/>
            <a:ext cx="8715436" cy="37147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643998" cy="1571636"/>
          </a:xfrm>
        </p:spPr>
        <p:txBody>
          <a:bodyPr/>
          <a:lstStyle/>
          <a:p>
            <a:pPr algn="ctr"/>
            <a:br>
              <a:rPr lang="el-GR" sz="2800" dirty="0">
                <a:latin typeface="Comic Sans MS" pitchFamily="66" charset="0"/>
              </a:rPr>
            </a:br>
            <a:br>
              <a:rPr lang="el-GR" sz="2800" dirty="0">
                <a:latin typeface="Comic Sans MS" pitchFamily="66" charset="0"/>
              </a:rPr>
            </a:br>
            <a:br>
              <a:rPr lang="el-GR" sz="2800" dirty="0">
                <a:latin typeface="Comic Sans MS" pitchFamily="66" charset="0"/>
              </a:rPr>
            </a:br>
            <a:br>
              <a:rPr lang="el-GR" sz="2800" dirty="0">
                <a:latin typeface="Comic Sans MS" pitchFamily="66" charset="0"/>
              </a:rPr>
            </a:br>
            <a:br>
              <a:rPr lang="el-GR" sz="2800" dirty="0">
                <a:latin typeface="Comic Sans MS" pitchFamily="66" charset="0"/>
              </a:rPr>
            </a:br>
            <a:br>
              <a:rPr lang="el-GR" sz="2800" dirty="0">
                <a:latin typeface="Comic Sans MS" pitchFamily="66" charset="0"/>
              </a:rPr>
            </a:br>
            <a:r>
              <a:rPr lang="el-GR" sz="2800" dirty="0">
                <a:latin typeface="Comic Sans MS" pitchFamily="66" charset="0"/>
              </a:rPr>
              <a:t> εργαστηριο 3: «</a:t>
            </a:r>
            <a:r>
              <a:rPr lang="el-GR" sz="2800" i="1" dirty="0">
                <a:latin typeface="Comic Sans MS" pitchFamily="66" charset="0"/>
              </a:rPr>
              <a:t>Η Χαρμαινα και το στοιχειο τησ...</a:t>
            </a:r>
            <a:r>
              <a:rPr lang="el-GR" sz="2800" dirty="0">
                <a:latin typeface="Comic Sans MS" pitchFamily="66" charset="0"/>
              </a:rPr>
              <a:t>» </a:t>
            </a:r>
            <a:br>
              <a:rPr lang="el-GR" dirty="0">
                <a:latin typeface="Comic Sans MS" pitchFamily="66" charset="0"/>
              </a:rPr>
            </a:br>
            <a:endParaRPr lang="el-GR" dirty="0">
              <a:latin typeface="Comic Sans MS" pitchFamily="66" charset="0"/>
            </a:endParaRPr>
          </a:p>
        </p:txBody>
      </p:sp>
      <p:sp>
        <p:nvSpPr>
          <p:cNvPr id="3" name="Subtitle 2"/>
          <p:cNvSpPr>
            <a:spLocks noGrp="1"/>
          </p:cNvSpPr>
          <p:nvPr>
            <p:ph type="subTitle" idx="1"/>
          </p:nvPr>
        </p:nvSpPr>
        <p:spPr>
          <a:xfrm>
            <a:off x="214282" y="5500702"/>
            <a:ext cx="8643998" cy="1101248"/>
          </a:xfrm>
        </p:spPr>
        <p:txBody>
          <a:bodyPr>
            <a:normAutofit fontScale="92500" lnSpcReduction="10000"/>
          </a:bodyPr>
          <a:lstStyle/>
          <a:p>
            <a:pPr algn="just"/>
            <a:r>
              <a:rPr lang="el-GR" b="1" i="1" dirty="0">
                <a:solidFill>
                  <a:schemeClr val="tx1"/>
                </a:solidFill>
                <a:latin typeface="Comic Sans MS" pitchFamily="66" charset="0"/>
              </a:rPr>
              <a:t>Συγκεντρώνουμε πληροφορίες και φωτογραφικό υλικό για τη γραφική αυτή συνοικία της πόλης, τη συνοικία των ταμπάκηδων και τον μύθο του στοιχειού σύμφωνα με τη λαϊκή παράδοση...Θα την επισκεφτούμε το επόμενο διάστημα...</a:t>
            </a:r>
          </a:p>
        </p:txBody>
      </p:sp>
      <p:pic>
        <p:nvPicPr>
          <p:cNvPr id="4" name="Picture 3" descr="C:\Users\Dimitris Captain\Desktop\φωτο πολιτιστικη κληρονομια\φώτο εργαστήρια 2.... 5jpg.jpg"/>
          <p:cNvPicPr/>
          <p:nvPr/>
        </p:nvPicPr>
        <p:blipFill>
          <a:blip r:embed="rId2" cstate="print"/>
          <a:srcRect/>
          <a:stretch>
            <a:fillRect/>
          </a:stretch>
        </p:blipFill>
        <p:spPr bwMode="auto">
          <a:xfrm>
            <a:off x="214282" y="1214422"/>
            <a:ext cx="4071966" cy="4000528"/>
          </a:xfrm>
          <a:prstGeom prst="rect">
            <a:avLst/>
          </a:prstGeom>
          <a:noFill/>
          <a:ln w="9525">
            <a:noFill/>
            <a:miter lim="800000"/>
            <a:headEnd/>
            <a:tailEnd/>
          </a:ln>
        </p:spPr>
      </p:pic>
      <p:pic>
        <p:nvPicPr>
          <p:cNvPr id="5" name="Picture 4" descr="C:\Users\Dimitris Captain\Desktop\φωτο πολιτιστικη κληρονομια\φώτο εργαστήρια 2.... 4jpg.jpg"/>
          <p:cNvPicPr/>
          <p:nvPr/>
        </p:nvPicPr>
        <p:blipFill>
          <a:blip r:embed="rId3" cstate="print"/>
          <a:srcRect/>
          <a:stretch>
            <a:fillRect/>
          </a:stretch>
        </p:blipFill>
        <p:spPr bwMode="auto">
          <a:xfrm>
            <a:off x="4857752" y="1214422"/>
            <a:ext cx="4071966" cy="40005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85728"/>
            <a:ext cx="8715436" cy="1643074"/>
          </a:xfrm>
        </p:spPr>
        <p:txBody>
          <a:bodyPr/>
          <a:lstStyle/>
          <a:p>
            <a:pPr algn="ctr"/>
            <a:r>
              <a:rPr lang="el-GR" sz="2800" dirty="0">
                <a:latin typeface="Comic Sans MS" pitchFamily="66" charset="0"/>
              </a:rPr>
              <a:t> εργαστΗριο 4: «</a:t>
            </a:r>
            <a:r>
              <a:rPr lang="el-GR" sz="2800" i="1" dirty="0">
                <a:latin typeface="Comic Sans MS" pitchFamily="66" charset="0"/>
              </a:rPr>
              <a:t>ΕλιΑ,το δΩρο των θεΩν...</a:t>
            </a:r>
            <a:r>
              <a:rPr lang="el-GR" sz="2800" dirty="0">
                <a:latin typeface="Comic Sans MS" pitchFamily="66" charset="0"/>
              </a:rPr>
              <a:t>» </a:t>
            </a:r>
            <a:br>
              <a:rPr lang="el-GR" dirty="0"/>
            </a:br>
            <a:endParaRPr lang="el-GR" dirty="0"/>
          </a:p>
        </p:txBody>
      </p:sp>
      <p:sp>
        <p:nvSpPr>
          <p:cNvPr id="3" name="Subtitle 2"/>
          <p:cNvSpPr>
            <a:spLocks noGrp="1"/>
          </p:cNvSpPr>
          <p:nvPr>
            <p:ph type="subTitle" idx="1"/>
          </p:nvPr>
        </p:nvSpPr>
        <p:spPr>
          <a:xfrm>
            <a:off x="214282" y="5072074"/>
            <a:ext cx="8715436" cy="1601314"/>
          </a:xfrm>
        </p:spPr>
        <p:txBody>
          <a:bodyPr>
            <a:noAutofit/>
          </a:bodyPr>
          <a:lstStyle/>
          <a:p>
            <a:pPr algn="just"/>
            <a:r>
              <a:rPr lang="el-GR" b="1" i="1" dirty="0">
                <a:solidFill>
                  <a:schemeClr val="tx1"/>
                </a:solidFill>
                <a:latin typeface="Comic Sans MS" pitchFamily="66" charset="0"/>
              </a:rPr>
              <a:t>Παρατηρούμε και αναλύουμε πίνακες με θέμα την ελιά και το λιομάζωμα... Διαπιστώνουμε το έντονο αποτύπωμά της στην τέχνη...Παρακολουθούμε σχετικά βίντεο με το λιομάζωμα και τη διαδρομή μέχρι την παραγωγή του ελαιολάδου σε ένα ελαιοτριβείο...</a:t>
            </a:r>
          </a:p>
        </p:txBody>
      </p:sp>
      <p:pic>
        <p:nvPicPr>
          <p:cNvPr id="1026" name="Picture 2" descr="C:\Users\Dimitris Captain\Desktop\πίνακες με την ελιά.jpg"/>
          <p:cNvPicPr>
            <a:picLocks noChangeAspect="1" noChangeArrowheads="1"/>
          </p:cNvPicPr>
          <p:nvPr/>
        </p:nvPicPr>
        <p:blipFill>
          <a:blip r:embed="rId2"/>
          <a:srcRect/>
          <a:stretch>
            <a:fillRect/>
          </a:stretch>
        </p:blipFill>
        <p:spPr bwMode="auto">
          <a:xfrm>
            <a:off x="1071538" y="1357298"/>
            <a:ext cx="6858048" cy="36433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643998" cy="1044138"/>
          </a:xfrm>
        </p:spPr>
        <p:txBody>
          <a:bodyPr/>
          <a:lstStyle/>
          <a:p>
            <a:pPr algn="ctr"/>
            <a:r>
              <a:rPr lang="el-GR" sz="2800" dirty="0">
                <a:latin typeface="Comic Sans MS" pitchFamily="66" charset="0"/>
              </a:rPr>
              <a:t>εργαστΗριο 4: «</a:t>
            </a:r>
            <a:r>
              <a:rPr lang="el-GR" sz="2800" i="1" dirty="0">
                <a:latin typeface="Comic Sans MS" pitchFamily="66" charset="0"/>
              </a:rPr>
              <a:t>ΕλιΑ,το δΩρο των θεΩν...</a:t>
            </a:r>
            <a:r>
              <a:rPr lang="el-GR" sz="2800" dirty="0">
                <a:latin typeface="Comic Sans MS" pitchFamily="66" charset="0"/>
              </a:rPr>
              <a:t>»</a:t>
            </a:r>
            <a:endParaRPr lang="el-GR" sz="2800" dirty="0"/>
          </a:p>
        </p:txBody>
      </p:sp>
      <p:sp>
        <p:nvSpPr>
          <p:cNvPr id="3" name="Subtitle 2"/>
          <p:cNvSpPr>
            <a:spLocks noGrp="1"/>
          </p:cNvSpPr>
          <p:nvPr>
            <p:ph type="subTitle" idx="1"/>
          </p:nvPr>
        </p:nvSpPr>
        <p:spPr>
          <a:xfrm>
            <a:off x="214282" y="5357826"/>
            <a:ext cx="8715436" cy="1357322"/>
          </a:xfrm>
        </p:spPr>
        <p:txBody>
          <a:bodyPr>
            <a:noAutofit/>
          </a:bodyPr>
          <a:lstStyle/>
          <a:p>
            <a:pPr algn="just"/>
            <a:r>
              <a:rPr lang="el-GR" b="1" i="1" dirty="0">
                <a:solidFill>
                  <a:schemeClr val="tx1"/>
                </a:solidFill>
                <a:latin typeface="Comic Sans MS" pitchFamily="66" charset="0"/>
              </a:rPr>
              <a:t>Μαθαίνουμε για τα είδη της ελιάς, του υπεραιωνόβιου αυτού δέντρου, που συναντούμε στη χώρα μας... Ανακαλύπτουμε  τις περιοχές στις οποίες μπορούμε να συναντήσουμε πλούσιους ελαιώνες, με πρώτη βέβαια τον τόπο μας... </a:t>
            </a:r>
          </a:p>
        </p:txBody>
      </p:sp>
      <p:pic>
        <p:nvPicPr>
          <p:cNvPr id="2052" name="Picture 4" descr="C:\Users\Dimitris Captain\Desktop\τα είδη της ελιάς.jpg"/>
          <p:cNvPicPr>
            <a:picLocks noChangeAspect="1" noChangeArrowheads="1"/>
          </p:cNvPicPr>
          <p:nvPr/>
        </p:nvPicPr>
        <p:blipFill>
          <a:blip r:embed="rId2"/>
          <a:srcRect/>
          <a:stretch>
            <a:fillRect/>
          </a:stretch>
        </p:blipFill>
        <p:spPr bwMode="auto">
          <a:xfrm>
            <a:off x="285720" y="1357298"/>
            <a:ext cx="4214842" cy="3857652"/>
          </a:xfrm>
          <a:prstGeom prst="rect">
            <a:avLst/>
          </a:prstGeom>
          <a:noFill/>
        </p:spPr>
      </p:pic>
      <p:pic>
        <p:nvPicPr>
          <p:cNvPr id="2053" name="Picture 5" descr="C:\Users\Dimitris Captain\Desktop\περιοχές με ελαιώνες.jpg"/>
          <p:cNvPicPr>
            <a:picLocks noChangeAspect="1" noChangeArrowheads="1"/>
          </p:cNvPicPr>
          <p:nvPr/>
        </p:nvPicPr>
        <p:blipFill>
          <a:blip r:embed="rId3"/>
          <a:srcRect/>
          <a:stretch>
            <a:fillRect/>
          </a:stretch>
        </p:blipFill>
        <p:spPr bwMode="auto">
          <a:xfrm>
            <a:off x="4786314" y="1357298"/>
            <a:ext cx="4000528" cy="38576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357166"/>
            <a:ext cx="8786874" cy="1357322"/>
          </a:xfrm>
        </p:spPr>
        <p:txBody>
          <a:bodyPr/>
          <a:lstStyle/>
          <a:p>
            <a:pPr algn="ctr"/>
            <a:r>
              <a:rPr lang="el-GR" sz="2800" dirty="0">
                <a:latin typeface="Comic Sans MS" pitchFamily="66" charset="0"/>
              </a:rPr>
              <a:t> εργαστΗριο 5: «</a:t>
            </a:r>
            <a:r>
              <a:rPr lang="el-GR" sz="2800" i="1" dirty="0">
                <a:latin typeface="Comic Sans MS" pitchFamily="66" charset="0"/>
              </a:rPr>
              <a:t>Η ελιΑ πΑει μουσεΙο...</a:t>
            </a:r>
            <a:r>
              <a:rPr lang="el-GR" sz="2800" dirty="0">
                <a:latin typeface="Comic Sans MS" pitchFamily="66" charset="0"/>
              </a:rPr>
              <a:t>»</a:t>
            </a:r>
            <a:br>
              <a:rPr lang="el-GR" sz="2800" dirty="0">
                <a:latin typeface="Comic Sans MS" pitchFamily="66" charset="0"/>
              </a:rPr>
            </a:br>
            <a:endParaRPr lang="el-GR" sz="2800" dirty="0">
              <a:latin typeface="Comic Sans MS" pitchFamily="66" charset="0"/>
            </a:endParaRPr>
          </a:p>
        </p:txBody>
      </p:sp>
      <p:sp>
        <p:nvSpPr>
          <p:cNvPr id="3" name="Subtitle 2"/>
          <p:cNvSpPr>
            <a:spLocks noGrp="1"/>
          </p:cNvSpPr>
          <p:nvPr>
            <p:ph type="subTitle" idx="1"/>
          </p:nvPr>
        </p:nvSpPr>
        <p:spPr>
          <a:xfrm>
            <a:off x="214282" y="5286388"/>
            <a:ext cx="8786874" cy="1315562"/>
          </a:xfrm>
        </p:spPr>
        <p:txBody>
          <a:bodyPr>
            <a:noAutofit/>
          </a:bodyPr>
          <a:lstStyle/>
          <a:p>
            <a:pPr algn="just"/>
            <a:r>
              <a:rPr lang="el-GR" sz="2000" b="1" i="1" dirty="0">
                <a:solidFill>
                  <a:schemeClr val="tx1"/>
                </a:solidFill>
                <a:latin typeface="Comic Sans MS" pitchFamily="66" charset="0"/>
              </a:rPr>
              <a:t>Συμπληρώνουμε φύλλα εργασίας για τα στάδια επεξεργασίας της ελιάς, τα οποία μελετήσαμε στο προηγούμενο εργαστήριο. Παρουσιάζουμε μια συνταγή στην οποία βέβαια χρησιμοποιούμε ελαιόλαδο... Συγκεντρώνουμε παροιμίες και αινίγματα με την ελιά και συνθέτουμε με φυλλαράκια και καρπούς ελιάς...τον Ελαιάνθρωπο!...</a:t>
            </a:r>
          </a:p>
        </p:txBody>
      </p:sp>
      <p:pic>
        <p:nvPicPr>
          <p:cNvPr id="4" name="Picture 3" descr="C:\Users\Dimitris Captain\Desktop\φωτο πολιτιστικη κληρονομια\φώτο εργαστήρια 2.... 1jpg.jpg"/>
          <p:cNvPicPr/>
          <p:nvPr/>
        </p:nvPicPr>
        <p:blipFill>
          <a:blip r:embed="rId2" cstate="print"/>
          <a:srcRect/>
          <a:stretch>
            <a:fillRect/>
          </a:stretch>
        </p:blipFill>
        <p:spPr bwMode="auto">
          <a:xfrm>
            <a:off x="857225" y="1357298"/>
            <a:ext cx="7429552" cy="38090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715436" cy="1357322"/>
          </a:xfrm>
        </p:spPr>
        <p:txBody>
          <a:bodyPr/>
          <a:lstStyle/>
          <a:p>
            <a:pPr algn="ctr"/>
            <a:r>
              <a:rPr lang="el-GR" sz="2800" dirty="0">
                <a:latin typeface="Comic Sans MS" pitchFamily="66" charset="0"/>
              </a:rPr>
              <a:t> εργαστΗριο 6: «</a:t>
            </a:r>
            <a:r>
              <a:rPr lang="el-GR" sz="2800" i="1" dirty="0">
                <a:latin typeface="Comic Sans MS" pitchFamily="66" charset="0"/>
              </a:rPr>
              <a:t>Η τεχνητΗ λΙμνη του ΜΟρνου και το οικοσΥστημΑ τηΣ...</a:t>
            </a:r>
            <a:r>
              <a:rPr lang="el-GR" sz="2800" dirty="0">
                <a:latin typeface="Comic Sans MS" pitchFamily="66" charset="0"/>
              </a:rPr>
              <a:t>»</a:t>
            </a:r>
            <a:br>
              <a:rPr lang="el-GR" sz="2800" dirty="0">
                <a:latin typeface="Comic Sans MS" pitchFamily="66" charset="0"/>
              </a:rPr>
            </a:br>
            <a:endParaRPr lang="el-GR" sz="2800" dirty="0">
              <a:latin typeface="Comic Sans MS" pitchFamily="66" charset="0"/>
            </a:endParaRPr>
          </a:p>
        </p:txBody>
      </p:sp>
      <p:sp>
        <p:nvSpPr>
          <p:cNvPr id="3" name="Subtitle 2"/>
          <p:cNvSpPr>
            <a:spLocks noGrp="1"/>
          </p:cNvSpPr>
          <p:nvPr>
            <p:ph type="subTitle" idx="1"/>
          </p:nvPr>
        </p:nvSpPr>
        <p:spPr>
          <a:xfrm>
            <a:off x="142844" y="5429264"/>
            <a:ext cx="8858312" cy="1428736"/>
          </a:xfrm>
        </p:spPr>
        <p:txBody>
          <a:bodyPr>
            <a:normAutofit fontScale="92500" lnSpcReduction="10000"/>
          </a:bodyPr>
          <a:lstStyle/>
          <a:p>
            <a:pPr algn="just"/>
            <a:r>
              <a:rPr lang="el-GR" b="1" i="1" dirty="0">
                <a:solidFill>
                  <a:schemeClr val="tx1"/>
                </a:solidFill>
                <a:latin typeface="Comic Sans MS" pitchFamily="66" charset="0"/>
              </a:rPr>
              <a:t>Παρακολουθούμε σχετικά βίντεο με τη τεχνητή λίμνη του Μόρνου, που βρίσκεται στον νομό μας. Μαθαίνουμε πληροφορίες για τη δημιουργία της, το βυθισμένο χωριό Κάλλιο και ότι αποτελεί την κύρια πηγή υδροδότησης της Αθήνας, τον βασικό σκοπό δηλαδή για την κατασκευή του φράγματος...</a:t>
            </a:r>
          </a:p>
        </p:txBody>
      </p:sp>
      <p:pic>
        <p:nvPicPr>
          <p:cNvPr id="3074" name="Picture 2" descr="C:\Users\Dimitris Captain\Desktop\ζωγραφιά λιμνη 2.jpg"/>
          <p:cNvPicPr>
            <a:picLocks noChangeAspect="1" noChangeArrowheads="1"/>
          </p:cNvPicPr>
          <p:nvPr/>
        </p:nvPicPr>
        <p:blipFill>
          <a:blip r:embed="rId2"/>
          <a:srcRect/>
          <a:stretch>
            <a:fillRect/>
          </a:stretch>
        </p:blipFill>
        <p:spPr bwMode="auto">
          <a:xfrm>
            <a:off x="285720" y="1142985"/>
            <a:ext cx="8643998" cy="4214842"/>
          </a:xfrm>
          <a:prstGeom prst="rect">
            <a:avLst/>
          </a:prstGeom>
          <a:noFill/>
        </p:spPr>
      </p:pic>
      <p:sp>
        <p:nvSpPr>
          <p:cNvPr id="5" name="5-Point Star 4"/>
          <p:cNvSpPr/>
          <p:nvPr/>
        </p:nvSpPr>
        <p:spPr>
          <a:xfrm>
            <a:off x="1857356" y="1214422"/>
            <a:ext cx="1357322"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Point Star 5"/>
          <p:cNvSpPr/>
          <p:nvPr/>
        </p:nvSpPr>
        <p:spPr>
          <a:xfrm>
            <a:off x="4572000" y="214311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5-Point Star 6"/>
          <p:cNvSpPr/>
          <p:nvPr/>
        </p:nvSpPr>
        <p:spPr>
          <a:xfrm>
            <a:off x="5357818" y="314324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5-Point Star 7"/>
          <p:cNvSpPr/>
          <p:nvPr/>
        </p:nvSpPr>
        <p:spPr>
          <a:xfrm>
            <a:off x="7429520" y="2285992"/>
            <a:ext cx="1143008" cy="100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5-Point Star 8"/>
          <p:cNvSpPr/>
          <p:nvPr/>
        </p:nvSpPr>
        <p:spPr>
          <a:xfrm>
            <a:off x="3143240" y="1428736"/>
            <a:ext cx="1071570" cy="10572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572592" cy="829800"/>
          </a:xfrm>
        </p:spPr>
        <p:txBody>
          <a:bodyPr/>
          <a:lstStyle/>
          <a:p>
            <a:pPr algn="ctr"/>
            <a:r>
              <a:rPr lang="el-GR" sz="2800" dirty="0">
                <a:latin typeface="Comic Sans MS" pitchFamily="66" charset="0"/>
              </a:rPr>
              <a:t>εργαστΗριο 6: «</a:t>
            </a:r>
            <a:r>
              <a:rPr lang="el-GR" sz="2800" i="1" dirty="0">
                <a:latin typeface="Comic Sans MS" pitchFamily="66" charset="0"/>
              </a:rPr>
              <a:t>Η τεχνητΗ λΙμνη του ΜΟρνου και το οικοσΥστημΑ τηΣ...</a:t>
            </a:r>
            <a:r>
              <a:rPr lang="el-GR" sz="2800" dirty="0">
                <a:latin typeface="Comic Sans MS" pitchFamily="66" charset="0"/>
              </a:rPr>
              <a:t>»</a:t>
            </a:r>
          </a:p>
        </p:txBody>
      </p:sp>
      <p:sp>
        <p:nvSpPr>
          <p:cNvPr id="3" name="Subtitle 2"/>
          <p:cNvSpPr>
            <a:spLocks noGrp="1"/>
          </p:cNvSpPr>
          <p:nvPr>
            <p:ph type="subTitle" idx="1"/>
          </p:nvPr>
        </p:nvSpPr>
        <p:spPr>
          <a:xfrm>
            <a:off x="214282" y="5572140"/>
            <a:ext cx="8715436" cy="1101248"/>
          </a:xfrm>
        </p:spPr>
        <p:txBody>
          <a:bodyPr/>
          <a:lstStyle/>
          <a:p>
            <a:pPr algn="just"/>
            <a:r>
              <a:rPr lang="el-GR" b="1" i="1" dirty="0">
                <a:solidFill>
                  <a:schemeClr val="tx1"/>
                </a:solidFill>
                <a:latin typeface="Comic Sans MS" pitchFamily="66" charset="0"/>
              </a:rPr>
              <a:t>Ζωγραφίζουμε όλοι μαζί το οικοσύστημα της λίμνης, όπως το φανταζόμαστε... Οπότε, το τελικό μας δημιούργημα είναι κάπως έτσι!...</a:t>
            </a:r>
          </a:p>
        </p:txBody>
      </p:sp>
      <p:pic>
        <p:nvPicPr>
          <p:cNvPr id="4098" name="Picture 2" descr="C:\Users\Dimitris Captain\Desktop\λοιπά εργαστήρια\φωτο πολιτιστικη κληρονομια\λιμνη Μορνου.jpg"/>
          <p:cNvPicPr>
            <a:picLocks noChangeAspect="1" noChangeArrowheads="1"/>
          </p:cNvPicPr>
          <p:nvPr/>
        </p:nvPicPr>
        <p:blipFill>
          <a:blip r:embed="rId2"/>
          <a:srcRect/>
          <a:stretch>
            <a:fillRect/>
          </a:stretch>
        </p:blipFill>
        <p:spPr bwMode="auto">
          <a:xfrm>
            <a:off x="285720" y="1142984"/>
            <a:ext cx="8572560" cy="421484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276</TotalTime>
  <Words>516</Words>
  <Application>Microsoft Office PowerPoint</Application>
  <PresentationFormat>Προβολή στην οθόνη (4:3)</PresentationFormat>
  <Paragraphs>28</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Comic Sans MS</vt:lpstr>
      <vt:lpstr>Trebuchet MS</vt:lpstr>
      <vt:lpstr>Wingdings</vt:lpstr>
      <vt:lpstr>Wingdings 2</vt:lpstr>
      <vt:lpstr>Opulent</vt:lpstr>
      <vt:lpstr>Η ΠολιτιστικΗ κληρονομιΑ του τΟπου μαΣ – Οι θησαυροΙ τηΣ ΦωκΙδαΣ</vt:lpstr>
      <vt:lpstr>Εργαστηριο 1: «Το Δελφικο τοπιο...»  </vt:lpstr>
      <vt:lpstr> εργαστΗριο 2: «Το κΑστρο τηΣ ΆμφισσαΣ...»</vt:lpstr>
      <vt:lpstr>       εργαστηριο 3: «Η Χαρμαινα και το στοιχειο τησ...»  </vt:lpstr>
      <vt:lpstr> εργαστΗριο 4: «ΕλιΑ,το δΩρο των θεΩν...»  </vt:lpstr>
      <vt:lpstr>εργαστΗριο 4: «ΕλιΑ,το δΩρο των θεΩν...»</vt:lpstr>
      <vt:lpstr> εργαστΗριο 5: «Η ελιΑ πΑει μουσεΙο...» </vt:lpstr>
      <vt:lpstr> εργαστΗριο 6: «Η τεχνητΗ λΙμνη του ΜΟρνου και το οικοσΥστημΑ τηΣ...» </vt:lpstr>
      <vt:lpstr>εργαστΗριο 6: «Η τεχνητΗ λΙμνη του ΜΟρνου και το οικοσΥστημΑ τηΣ...»</vt:lpstr>
      <vt:lpstr> εργαστΗριο 7: «ΑΣ διασκεδΑσουμε...»</vt:lpstr>
      <vt:lpstr>εργαστΗριο 7: «ΑΣ διασκεδΑσουμε...»</vt:lpstr>
      <vt:lpstr>εργαστΗριο 7: «ΑΣ διασκεδΑσουμε...»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ΠολιτιστικΗ κληρονομιΑ του τΟπου μαΣ – Οι θησαυροΙ τηΣ ΦωκΙδαΣ</dc:title>
  <dc:creator>Dimitris Captain</dc:creator>
  <cp:lastModifiedBy>christina andreou</cp:lastModifiedBy>
  <cp:revision>52</cp:revision>
  <dcterms:created xsi:type="dcterms:W3CDTF">2022-02-20T10:52:09Z</dcterms:created>
  <dcterms:modified xsi:type="dcterms:W3CDTF">2022-03-30T18:14:49Z</dcterms:modified>
</cp:coreProperties>
</file>