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0066"/>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52" autoAdjust="0"/>
  </p:normalViewPr>
  <p:slideViewPr>
    <p:cSldViewPr>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757E9AF8-FE90-40FE-B7CE-3BBE9C052DE9}" type="datetimeFigureOut">
              <a:rPr lang="el-GR" smtClean="0"/>
              <a:pPr/>
              <a:t>25/5/2022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27D8CC2-1539-48C3-8C1B-F1EB04F1EBC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57E9AF8-FE90-40FE-B7CE-3BBE9C052DE9}" type="datetimeFigureOut">
              <a:rPr lang="el-GR" smtClean="0"/>
              <a:pPr/>
              <a:t>25/5/2022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27D8CC2-1539-48C3-8C1B-F1EB04F1EBC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57E9AF8-FE90-40FE-B7CE-3BBE9C052DE9}" type="datetimeFigureOut">
              <a:rPr lang="el-GR" smtClean="0"/>
              <a:pPr/>
              <a:t>25/5/2022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27D8CC2-1539-48C3-8C1B-F1EB04F1EBC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57E9AF8-FE90-40FE-B7CE-3BBE9C052DE9}" type="datetimeFigureOut">
              <a:rPr lang="el-GR" smtClean="0"/>
              <a:pPr/>
              <a:t>25/5/2022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27D8CC2-1539-48C3-8C1B-F1EB04F1EBC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57E9AF8-FE90-40FE-B7CE-3BBE9C052DE9}" type="datetimeFigureOut">
              <a:rPr lang="el-GR" smtClean="0"/>
              <a:pPr/>
              <a:t>25/5/2022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27D8CC2-1539-48C3-8C1B-F1EB04F1EBC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757E9AF8-FE90-40FE-B7CE-3BBE9C052DE9}" type="datetimeFigureOut">
              <a:rPr lang="el-GR" smtClean="0"/>
              <a:pPr/>
              <a:t>25/5/2022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27D8CC2-1539-48C3-8C1B-F1EB04F1EBC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757E9AF8-FE90-40FE-B7CE-3BBE9C052DE9}" type="datetimeFigureOut">
              <a:rPr lang="el-GR" smtClean="0"/>
              <a:pPr/>
              <a:t>25/5/2022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27D8CC2-1539-48C3-8C1B-F1EB04F1EBC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757E9AF8-FE90-40FE-B7CE-3BBE9C052DE9}" type="datetimeFigureOut">
              <a:rPr lang="el-GR" smtClean="0"/>
              <a:pPr/>
              <a:t>25/5/2022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27D8CC2-1539-48C3-8C1B-F1EB04F1EBC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57E9AF8-FE90-40FE-B7CE-3BBE9C052DE9}" type="datetimeFigureOut">
              <a:rPr lang="el-GR" smtClean="0"/>
              <a:pPr/>
              <a:t>25/5/2022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27D8CC2-1539-48C3-8C1B-F1EB04F1EBC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57E9AF8-FE90-40FE-B7CE-3BBE9C052DE9}" type="datetimeFigureOut">
              <a:rPr lang="el-GR" smtClean="0"/>
              <a:pPr/>
              <a:t>25/5/2022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27D8CC2-1539-48C3-8C1B-F1EB04F1EBC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57E9AF8-FE90-40FE-B7CE-3BBE9C052DE9}" type="datetimeFigureOut">
              <a:rPr lang="el-GR" smtClean="0"/>
              <a:pPr/>
              <a:t>25/5/2022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27D8CC2-1539-48C3-8C1B-F1EB04F1EBC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E9AF8-FE90-40FE-B7CE-3BBE9C052DE9}" type="datetimeFigureOut">
              <a:rPr lang="el-GR" smtClean="0"/>
              <a:pPr/>
              <a:t>25/5/2022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D8CC2-1539-48C3-8C1B-F1EB04F1EBC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6858000"/>
          </a:xfrm>
          <a:solidFill>
            <a:srgbClr val="FF99FF"/>
          </a:solidFill>
        </p:spPr>
        <p:txBody>
          <a:bodyPr>
            <a:normAutofit fontScale="90000"/>
          </a:bodyPr>
          <a:lstStyle/>
          <a:p>
            <a:pPr>
              <a:lnSpc>
                <a:spcPct val="150000"/>
              </a:lnSpc>
            </a:pPr>
            <a:r>
              <a:rPr lang="el-GR" b="1" dirty="0" smtClean="0">
                <a:solidFill>
                  <a:srgbClr val="002060"/>
                </a:solidFill>
                <a:latin typeface="Times New Roman" pitchFamily="18" charset="0"/>
                <a:cs typeface="Times New Roman" pitchFamily="18" charset="0"/>
              </a:rPr>
              <a:t>ΕΡΓΑΣΤΗΡΙΑ  ΔΕΞΙΟΤΗΤΩΝ</a:t>
            </a:r>
            <a:r>
              <a:rPr lang="el-GR" sz="2700" b="1" dirty="0" smtClean="0">
                <a:solidFill>
                  <a:srgbClr val="002060"/>
                </a:solidFill>
                <a:latin typeface="Times New Roman" pitchFamily="18" charset="0"/>
                <a:cs typeface="Times New Roman" pitchFamily="18" charset="0"/>
              </a:rPr>
              <a:t/>
            </a:r>
            <a:br>
              <a:rPr lang="el-GR" sz="2700" b="1" dirty="0" smtClean="0">
                <a:solidFill>
                  <a:srgbClr val="002060"/>
                </a:solidFill>
                <a:latin typeface="Times New Roman" pitchFamily="18" charset="0"/>
                <a:cs typeface="Times New Roman" pitchFamily="18" charset="0"/>
              </a:rPr>
            </a:br>
            <a:r>
              <a:rPr lang="el-GR" sz="2700" b="1" dirty="0" smtClean="0">
                <a:solidFill>
                  <a:srgbClr val="002060"/>
                </a:solidFill>
                <a:latin typeface="Times New Roman" pitchFamily="18" charset="0"/>
                <a:cs typeface="Times New Roman" pitchFamily="18" charset="0"/>
              </a:rPr>
              <a:t/>
            </a:r>
            <a:br>
              <a:rPr lang="el-GR" sz="2700" b="1" dirty="0" smtClean="0">
                <a:solidFill>
                  <a:srgbClr val="002060"/>
                </a:solidFill>
                <a:latin typeface="Times New Roman" pitchFamily="18" charset="0"/>
                <a:cs typeface="Times New Roman" pitchFamily="18" charset="0"/>
              </a:rPr>
            </a:br>
            <a:r>
              <a:rPr lang="el-GR" sz="2200" b="1" dirty="0" smtClean="0">
                <a:solidFill>
                  <a:srgbClr val="002060"/>
                </a:solidFill>
                <a:latin typeface="Times New Roman" pitchFamily="18" charset="0"/>
                <a:cs typeface="Times New Roman" pitchFamily="18" charset="0"/>
              </a:rPr>
              <a:t>ΕΝΟΤΗΤΑ: ΕΝΔΙΑΦΕΡΟΜΑΙ ΚΑΙ ΕΝΕΡΓΩ</a:t>
            </a:r>
            <a:br>
              <a:rPr lang="el-GR" sz="2200" b="1" dirty="0" smtClean="0">
                <a:solidFill>
                  <a:srgbClr val="002060"/>
                </a:solidFill>
                <a:latin typeface="Times New Roman" pitchFamily="18" charset="0"/>
                <a:cs typeface="Times New Roman" pitchFamily="18" charset="0"/>
              </a:rPr>
            </a:br>
            <a:r>
              <a:rPr lang="el-GR" sz="2200" b="1" dirty="0" smtClean="0">
                <a:solidFill>
                  <a:srgbClr val="002060"/>
                </a:solidFill>
                <a:latin typeface="Times New Roman" pitchFamily="18" charset="0"/>
                <a:cs typeface="Times New Roman" pitchFamily="18" charset="0"/>
              </a:rPr>
              <a:t>ΥΠΟΘΕΜΑΤΙΚΗ: ΑΝΘΡΩΠΙΝΑ ΔΙΚΑΙΩΜΑΤΑ</a:t>
            </a:r>
            <a:r>
              <a:rPr lang="el-GR" sz="2700" b="1" dirty="0" smtClean="0">
                <a:solidFill>
                  <a:srgbClr val="002060"/>
                </a:solidFill>
                <a:latin typeface="Times New Roman" pitchFamily="18" charset="0"/>
                <a:cs typeface="Times New Roman" pitchFamily="18" charset="0"/>
              </a:rPr>
              <a:t/>
            </a:r>
            <a:br>
              <a:rPr lang="el-GR" sz="2700" b="1" dirty="0" smtClean="0">
                <a:solidFill>
                  <a:srgbClr val="002060"/>
                </a:solidFill>
                <a:latin typeface="Times New Roman" pitchFamily="18" charset="0"/>
                <a:cs typeface="Times New Roman" pitchFamily="18" charset="0"/>
              </a:rPr>
            </a:br>
            <a:r>
              <a:rPr lang="el-GR" sz="2700" b="1" dirty="0" smtClean="0">
                <a:solidFill>
                  <a:srgbClr val="002060"/>
                </a:solidFill>
                <a:latin typeface="Times New Roman" pitchFamily="18" charset="0"/>
                <a:cs typeface="Times New Roman" pitchFamily="18" charset="0"/>
              </a:rPr>
              <a:t/>
            </a:r>
            <a:br>
              <a:rPr lang="el-GR" sz="2700" b="1" dirty="0" smtClean="0">
                <a:solidFill>
                  <a:srgbClr val="002060"/>
                </a:solidFill>
                <a:latin typeface="Times New Roman" pitchFamily="18" charset="0"/>
                <a:cs typeface="Times New Roman" pitchFamily="18" charset="0"/>
              </a:rPr>
            </a:br>
            <a:r>
              <a:rPr lang="el-GR" sz="3100" b="1" dirty="0" smtClean="0">
                <a:solidFill>
                  <a:srgbClr val="002060"/>
                </a:solidFill>
                <a:latin typeface="Times New Roman" pitchFamily="18" charset="0"/>
                <a:cs typeface="Times New Roman" pitchFamily="18" charset="0"/>
              </a:rPr>
              <a:t>« Δυναμώνουμε τη φωνή μας.»</a:t>
            </a:r>
            <a:r>
              <a:rPr lang="el-GR" sz="2700" b="1" dirty="0" smtClean="0">
                <a:solidFill>
                  <a:srgbClr val="002060"/>
                </a:solidFill>
                <a:latin typeface="Times New Roman" pitchFamily="18" charset="0"/>
                <a:cs typeface="Times New Roman" pitchFamily="18" charset="0"/>
              </a:rPr>
              <a:t/>
            </a:r>
            <a:br>
              <a:rPr lang="el-GR" sz="2700" b="1" dirty="0" smtClean="0">
                <a:solidFill>
                  <a:srgbClr val="002060"/>
                </a:solidFill>
                <a:latin typeface="Times New Roman" pitchFamily="18" charset="0"/>
                <a:cs typeface="Times New Roman" pitchFamily="18" charset="0"/>
              </a:rPr>
            </a:br>
            <a:r>
              <a:rPr lang="el-GR" sz="2700" b="1" dirty="0" smtClean="0">
                <a:solidFill>
                  <a:srgbClr val="002060"/>
                </a:solidFill>
                <a:latin typeface="Times New Roman" pitchFamily="18" charset="0"/>
                <a:cs typeface="Times New Roman" pitchFamily="18" charset="0"/>
              </a:rPr>
              <a:t/>
            </a:r>
            <a:br>
              <a:rPr lang="el-GR" sz="2700" b="1" dirty="0" smtClean="0">
                <a:solidFill>
                  <a:srgbClr val="002060"/>
                </a:solidFill>
                <a:latin typeface="Times New Roman" pitchFamily="18" charset="0"/>
                <a:cs typeface="Times New Roman" pitchFamily="18" charset="0"/>
              </a:rPr>
            </a:br>
            <a:r>
              <a:rPr lang="el-GR" sz="2700" b="1" dirty="0" smtClean="0">
                <a:solidFill>
                  <a:srgbClr val="002060"/>
                </a:solidFill>
                <a:latin typeface="Times New Roman" pitchFamily="18" charset="0"/>
                <a:cs typeface="Times New Roman" pitchFamily="18" charset="0"/>
              </a:rPr>
              <a:t>ΤΑΞΗ Δ΄  4</a:t>
            </a:r>
            <a:r>
              <a:rPr lang="el-GR" sz="2700" b="1" baseline="30000" dirty="0" smtClean="0">
                <a:solidFill>
                  <a:srgbClr val="002060"/>
                </a:solidFill>
                <a:latin typeface="Times New Roman" pitchFamily="18" charset="0"/>
                <a:cs typeface="Times New Roman" pitchFamily="18" charset="0"/>
              </a:rPr>
              <a:t>ο</a:t>
            </a:r>
            <a:r>
              <a:rPr lang="el-GR" sz="2700" b="1" dirty="0" smtClean="0">
                <a:solidFill>
                  <a:srgbClr val="002060"/>
                </a:solidFill>
                <a:latin typeface="Times New Roman" pitchFamily="18" charset="0"/>
                <a:cs typeface="Times New Roman" pitchFamily="18" charset="0"/>
              </a:rPr>
              <a:t> Δημ. Σχ. Άμφισσας</a:t>
            </a:r>
            <a:br>
              <a:rPr lang="el-GR" sz="2700" b="1" dirty="0" smtClean="0">
                <a:solidFill>
                  <a:srgbClr val="002060"/>
                </a:solidFill>
                <a:latin typeface="Times New Roman" pitchFamily="18" charset="0"/>
                <a:cs typeface="Times New Roman" pitchFamily="18" charset="0"/>
              </a:rPr>
            </a:br>
            <a:r>
              <a:rPr lang="el-GR" sz="2700" b="1" dirty="0" smtClean="0">
                <a:solidFill>
                  <a:srgbClr val="002060"/>
                </a:solidFill>
                <a:latin typeface="Times New Roman" pitchFamily="18" charset="0"/>
                <a:cs typeface="Times New Roman" pitchFamily="18" charset="0"/>
              </a:rPr>
              <a:t>Υπεύθυνη Εκπαιδευτικός: Καλογιάννη Ελένη</a:t>
            </a:r>
            <a:r>
              <a:rPr lang="el-GR" dirty="0" smtClean="0">
                <a:solidFill>
                  <a:srgbClr val="000066"/>
                </a:solidFill>
                <a:latin typeface="Segoe Script" pitchFamily="66" charset="0"/>
              </a:rPr>
              <a:t/>
            </a:r>
            <a:br>
              <a:rPr lang="el-GR" dirty="0" smtClean="0">
                <a:solidFill>
                  <a:srgbClr val="000066"/>
                </a:solidFill>
                <a:latin typeface="Segoe Script" pitchFamily="66" charset="0"/>
              </a:rPr>
            </a:b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ΦΩΤΟ_ΑΠΡΟΛΙΟΣ_2022\20220308_110734.jpg"/>
          <p:cNvPicPr>
            <a:picLocks noChangeAspect="1" noChangeArrowheads="1"/>
          </p:cNvPicPr>
          <p:nvPr/>
        </p:nvPicPr>
        <p:blipFill>
          <a:blip r:embed="rId2" cstate="print"/>
          <a:srcRect l="4787" r="9043" b="4255"/>
          <a:stretch>
            <a:fillRect/>
          </a:stretch>
        </p:blipFill>
        <p:spPr bwMode="auto">
          <a:xfrm rot="5400000">
            <a:off x="3994542" y="1279908"/>
            <a:ext cx="5072099" cy="4226749"/>
          </a:xfrm>
          <a:prstGeom prst="rect">
            <a:avLst/>
          </a:prstGeom>
          <a:noFill/>
        </p:spPr>
      </p:pic>
      <p:pic>
        <p:nvPicPr>
          <p:cNvPr id="2051" name="Picture 3" descr="C:\Users\user\Desktop\ΦΩΤΟ_ΑΠΡΟΛΙΟΣ_2022\20220308_110751.jpg"/>
          <p:cNvPicPr>
            <a:picLocks noChangeAspect="1" noChangeArrowheads="1"/>
          </p:cNvPicPr>
          <p:nvPr/>
        </p:nvPicPr>
        <p:blipFill>
          <a:blip r:embed="rId3" cstate="print"/>
          <a:srcRect l="2885" t="1923" r="1923" b="3846"/>
          <a:stretch>
            <a:fillRect/>
          </a:stretch>
        </p:blipFill>
        <p:spPr bwMode="auto">
          <a:xfrm rot="5400000">
            <a:off x="1426" y="855774"/>
            <a:ext cx="4426240" cy="3286148"/>
          </a:xfrm>
          <a:prstGeom prst="rect">
            <a:avLst/>
          </a:prstGeom>
          <a:noFill/>
        </p:spPr>
      </p:pic>
      <p:sp>
        <p:nvSpPr>
          <p:cNvPr id="4" name="3 - Έλλειψη"/>
          <p:cNvSpPr/>
          <p:nvPr/>
        </p:nvSpPr>
        <p:spPr>
          <a:xfrm>
            <a:off x="642910" y="5000636"/>
            <a:ext cx="3500462" cy="1428760"/>
          </a:xfrm>
          <a:prstGeom prst="ellipse">
            <a:avLst/>
          </a:prstGeom>
          <a:solidFill>
            <a:srgbClr val="FF99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002060"/>
                </a:solidFill>
                <a:latin typeface="Times New Roman" pitchFamily="18" charset="0"/>
                <a:cs typeface="Times New Roman" pitchFamily="18" charset="0"/>
              </a:rPr>
              <a:t>Έχουν όλοι αυτό το δικαίωμα; Ποιοι μπορεί να το στερούνται;</a:t>
            </a:r>
            <a:endParaRPr lang="el-GR" dirty="0">
              <a:solidFill>
                <a:srgbClr val="00206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dirty="0" smtClean="0">
                <a:solidFill>
                  <a:srgbClr val="000066"/>
                </a:solidFill>
                <a:latin typeface="Times New Roman" pitchFamily="18" charset="0"/>
                <a:cs typeface="Times New Roman" pitchFamily="18" charset="0"/>
              </a:rPr>
              <a:t>3</a:t>
            </a:r>
            <a:r>
              <a:rPr lang="el-GR" b="1" u="sng" baseline="30000" dirty="0" smtClean="0">
                <a:solidFill>
                  <a:srgbClr val="000066"/>
                </a:solidFill>
                <a:latin typeface="Times New Roman" pitchFamily="18" charset="0"/>
                <a:cs typeface="Times New Roman" pitchFamily="18" charset="0"/>
              </a:rPr>
              <a:t>ο</a:t>
            </a:r>
            <a:r>
              <a:rPr lang="el-GR" b="1" u="sng" dirty="0" smtClean="0">
                <a:solidFill>
                  <a:srgbClr val="000066"/>
                </a:solidFill>
                <a:latin typeface="Times New Roman" pitchFamily="18" charset="0"/>
                <a:cs typeface="Times New Roman" pitchFamily="18" charset="0"/>
              </a:rPr>
              <a:t> ΕΡΓΑΣΤΗΡΙΟ </a:t>
            </a:r>
            <a:r>
              <a:rPr lang="el-GR" b="1" u="sng" dirty="0" smtClean="0">
                <a:solidFill>
                  <a:srgbClr val="002060"/>
                </a:solidFill>
                <a:latin typeface="Times New Roman" pitchFamily="18" charset="0"/>
                <a:cs typeface="Times New Roman" pitchFamily="18" charset="0"/>
              </a:rPr>
              <a:t>«Μελέτες περίπτωσης στον κόσμο» </a:t>
            </a:r>
            <a:endParaRPr lang="el-GR" b="1" u="sng" dirty="0">
              <a:solidFill>
                <a:srgbClr val="002060"/>
              </a:solidFill>
              <a:latin typeface="Times New Roman" pitchFamily="18" charset="0"/>
              <a:cs typeface="Times New Roman" pitchFamily="18" charset="0"/>
            </a:endParaRPr>
          </a:p>
        </p:txBody>
      </p:sp>
      <p:pic>
        <p:nvPicPr>
          <p:cNvPr id="3074" name="Picture 2" descr="C:\Users\user\Desktop\ΦΩΤΟ_ΑΠΡΟΛΙΟΣ_2022\20220308_110952.jpg"/>
          <p:cNvPicPr>
            <a:picLocks noChangeAspect="1" noChangeArrowheads="1"/>
          </p:cNvPicPr>
          <p:nvPr/>
        </p:nvPicPr>
        <p:blipFill>
          <a:blip r:embed="rId2" cstate="print"/>
          <a:srcRect/>
          <a:stretch>
            <a:fillRect/>
          </a:stretch>
        </p:blipFill>
        <p:spPr bwMode="auto">
          <a:xfrm rot="5400000">
            <a:off x="-226252" y="2369336"/>
            <a:ext cx="4667282" cy="3500462"/>
          </a:xfrm>
          <a:prstGeom prst="rect">
            <a:avLst/>
          </a:prstGeom>
          <a:noFill/>
        </p:spPr>
      </p:pic>
      <p:sp>
        <p:nvSpPr>
          <p:cNvPr id="5" name="4 - Έλλειψη"/>
          <p:cNvSpPr/>
          <p:nvPr/>
        </p:nvSpPr>
        <p:spPr>
          <a:xfrm>
            <a:off x="4000496" y="5357826"/>
            <a:ext cx="4929222" cy="1214446"/>
          </a:xfrm>
          <a:prstGeom prst="ellipse">
            <a:avLst/>
          </a:prstGeom>
          <a:solidFill>
            <a:srgbClr val="FF99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002060"/>
                </a:solidFill>
                <a:latin typeface="Times New Roman" pitchFamily="18" charset="0"/>
                <a:cs typeface="Times New Roman" pitchFamily="18" charset="0"/>
              </a:rPr>
              <a:t>Βρήκαν πληροφορίες για τη «Γωνιά του ομιλητή» στο Λονδίνο και δημιούργησαν τη δική τους γωνιά στην τάξη.</a:t>
            </a:r>
            <a:endParaRPr lang="el-GR" dirty="0">
              <a:solidFill>
                <a:srgbClr val="002060"/>
              </a:solidFill>
              <a:latin typeface="Times New Roman" pitchFamily="18" charset="0"/>
              <a:cs typeface="Times New Roman" pitchFamily="18" charset="0"/>
            </a:endParaRPr>
          </a:p>
        </p:txBody>
      </p:sp>
      <p:grpSp>
        <p:nvGrpSpPr>
          <p:cNvPr id="7" name="6 - Ομάδα"/>
          <p:cNvGrpSpPr/>
          <p:nvPr/>
        </p:nvGrpSpPr>
        <p:grpSpPr>
          <a:xfrm>
            <a:off x="3929058" y="1643050"/>
            <a:ext cx="4667283" cy="3500462"/>
            <a:chOff x="3929058" y="1643050"/>
            <a:chExt cx="4667283" cy="3500462"/>
          </a:xfrm>
        </p:grpSpPr>
        <p:pic>
          <p:nvPicPr>
            <p:cNvPr id="3075" name="Picture 3" descr="C:\Users\user\Desktop\ΦΩΤΟ_ΑΠΡΟΛΙΟΣ_2022\20220308_112208.jpg"/>
            <p:cNvPicPr>
              <a:picLocks noChangeAspect="1" noChangeArrowheads="1"/>
            </p:cNvPicPr>
            <p:nvPr/>
          </p:nvPicPr>
          <p:blipFill>
            <a:blip r:embed="rId3" cstate="print"/>
            <a:srcRect/>
            <a:stretch>
              <a:fillRect/>
            </a:stretch>
          </p:blipFill>
          <p:spPr bwMode="auto">
            <a:xfrm>
              <a:off x="3929058" y="1643050"/>
              <a:ext cx="4667283" cy="3500462"/>
            </a:xfrm>
            <a:prstGeom prst="rect">
              <a:avLst/>
            </a:prstGeom>
            <a:noFill/>
          </p:spPr>
        </p:pic>
        <p:sp>
          <p:nvSpPr>
            <p:cNvPr id="6" name="5 - Έλλειψη"/>
            <p:cNvSpPr/>
            <p:nvPr/>
          </p:nvSpPr>
          <p:spPr>
            <a:xfrm>
              <a:off x="6143636" y="2500306"/>
              <a:ext cx="214314" cy="71438"/>
            </a:xfrm>
            <a:prstGeom prst="ellipse">
              <a:avLst/>
            </a:prstGeom>
            <a:solidFill>
              <a:srgbClr val="FF00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ΦΩΤΟ_ΑΠΡΟΛΙΟΣ_2022\20220308_121652.jpg"/>
          <p:cNvPicPr>
            <a:picLocks noChangeAspect="1" noChangeArrowheads="1"/>
          </p:cNvPicPr>
          <p:nvPr/>
        </p:nvPicPr>
        <p:blipFill>
          <a:blip r:embed="rId2" cstate="print"/>
          <a:srcRect/>
          <a:stretch>
            <a:fillRect/>
          </a:stretch>
        </p:blipFill>
        <p:spPr bwMode="auto">
          <a:xfrm rot="5400000">
            <a:off x="-598326" y="1241211"/>
            <a:ext cx="5357852" cy="3589761"/>
          </a:xfrm>
          <a:prstGeom prst="rect">
            <a:avLst/>
          </a:prstGeom>
          <a:noFill/>
        </p:spPr>
      </p:pic>
      <p:pic>
        <p:nvPicPr>
          <p:cNvPr id="4099" name="Picture 3" descr="C:\Users\user\Desktop\ΦΩΤΟ_ΑΠΡΟΛΙΟΣ_2022\20220308_121723.jpg"/>
          <p:cNvPicPr>
            <a:picLocks noChangeAspect="1" noChangeArrowheads="1"/>
          </p:cNvPicPr>
          <p:nvPr/>
        </p:nvPicPr>
        <p:blipFill>
          <a:blip r:embed="rId3" cstate="print"/>
          <a:srcRect b="10589"/>
          <a:stretch>
            <a:fillRect/>
          </a:stretch>
        </p:blipFill>
        <p:spPr bwMode="auto">
          <a:xfrm>
            <a:off x="4143372" y="2071678"/>
            <a:ext cx="4687372" cy="3500462"/>
          </a:xfrm>
          <a:prstGeom prst="rect">
            <a:avLst/>
          </a:prstGeom>
          <a:noFill/>
        </p:spPr>
      </p:pic>
      <p:sp>
        <p:nvSpPr>
          <p:cNvPr id="4" name="3 - Έλλειψη"/>
          <p:cNvSpPr/>
          <p:nvPr/>
        </p:nvSpPr>
        <p:spPr>
          <a:xfrm>
            <a:off x="4286248" y="357166"/>
            <a:ext cx="3929090" cy="1357322"/>
          </a:xfrm>
          <a:prstGeom prst="ellipse">
            <a:avLst/>
          </a:prstGeom>
          <a:solidFill>
            <a:srgbClr val="FF99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002060"/>
                </a:solidFill>
                <a:latin typeface="Times New Roman" pitchFamily="18" charset="0"/>
                <a:cs typeface="Times New Roman" pitchFamily="18" charset="0"/>
              </a:rPr>
              <a:t>Το κάθε παιδί φαντάστηκε τι θα ήθελε να πει αν ήταν στο βήμα της γωνιάς του ομιλητή.</a:t>
            </a:r>
            <a:endParaRPr lang="el-GR" dirty="0">
              <a:solidFill>
                <a:srgbClr val="00206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ΦΩΤΟ_ΑΠΡΟΛΙΟΣ_2022\20220308_111110.jpg"/>
          <p:cNvPicPr>
            <a:picLocks noChangeAspect="1" noChangeArrowheads="1"/>
          </p:cNvPicPr>
          <p:nvPr/>
        </p:nvPicPr>
        <p:blipFill>
          <a:blip r:embed="rId2" cstate="print"/>
          <a:srcRect l="4605" t="4386" b="2632"/>
          <a:stretch>
            <a:fillRect/>
          </a:stretch>
        </p:blipFill>
        <p:spPr bwMode="auto">
          <a:xfrm rot="5400000">
            <a:off x="-228880" y="800329"/>
            <a:ext cx="4357720" cy="3185644"/>
          </a:xfrm>
          <a:prstGeom prst="rect">
            <a:avLst/>
          </a:prstGeom>
          <a:noFill/>
        </p:spPr>
      </p:pic>
      <p:pic>
        <p:nvPicPr>
          <p:cNvPr id="5123" name="Picture 3" descr="C:\Users\user\Desktop\ΦΩΤΟ_ΑΠΡΟΛΙΟΣ_2022\20220308_111219.jpg"/>
          <p:cNvPicPr>
            <a:picLocks noChangeAspect="1" noChangeArrowheads="1"/>
          </p:cNvPicPr>
          <p:nvPr/>
        </p:nvPicPr>
        <p:blipFill>
          <a:blip r:embed="rId3" cstate="print"/>
          <a:srcRect b="4918"/>
          <a:stretch>
            <a:fillRect/>
          </a:stretch>
        </p:blipFill>
        <p:spPr bwMode="auto">
          <a:xfrm>
            <a:off x="3643306" y="428604"/>
            <a:ext cx="4908693" cy="5143536"/>
          </a:xfrm>
          <a:prstGeom prst="rect">
            <a:avLst/>
          </a:prstGeom>
          <a:noFill/>
        </p:spPr>
      </p:pic>
      <p:sp>
        <p:nvSpPr>
          <p:cNvPr id="4" name="3 - Έλλειψη"/>
          <p:cNvSpPr/>
          <p:nvPr/>
        </p:nvSpPr>
        <p:spPr>
          <a:xfrm>
            <a:off x="214282" y="4714884"/>
            <a:ext cx="3286148" cy="1857388"/>
          </a:xfrm>
          <a:prstGeom prst="ellipse">
            <a:avLst/>
          </a:prstGeom>
          <a:solidFill>
            <a:srgbClr val="FF99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002060"/>
                </a:solidFill>
                <a:latin typeface="Times New Roman" pitchFamily="18" charset="0"/>
                <a:cs typeface="Times New Roman" pitchFamily="18" charset="0"/>
              </a:rPr>
              <a:t>Στον τοίχο αυτόν ο καθένας μπορεί να γράψει ό,τι θέλει. Το ίδιο έκαναν και τα παιδιά στον δικό τους τοίχο!</a:t>
            </a:r>
            <a:endParaRPr lang="el-GR" dirty="0">
              <a:solidFill>
                <a:srgbClr val="002060"/>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500" b="1" u="sng" dirty="0" smtClean="0">
                <a:solidFill>
                  <a:srgbClr val="000066"/>
                </a:solidFill>
                <a:latin typeface="Times New Roman" pitchFamily="18" charset="0"/>
                <a:cs typeface="Times New Roman" pitchFamily="18" charset="0"/>
              </a:rPr>
              <a:t>4</a:t>
            </a:r>
            <a:r>
              <a:rPr lang="el-GR" sz="3500" b="1" u="sng" baseline="30000" dirty="0" smtClean="0">
                <a:solidFill>
                  <a:srgbClr val="000066"/>
                </a:solidFill>
                <a:latin typeface="Times New Roman" pitchFamily="18" charset="0"/>
                <a:cs typeface="Times New Roman" pitchFamily="18" charset="0"/>
              </a:rPr>
              <a:t>ο</a:t>
            </a:r>
            <a:r>
              <a:rPr lang="el-GR" sz="3500" b="1" u="sng" dirty="0" smtClean="0">
                <a:solidFill>
                  <a:srgbClr val="000066"/>
                </a:solidFill>
                <a:latin typeface="Times New Roman" pitchFamily="18" charset="0"/>
                <a:cs typeface="Times New Roman" pitchFamily="18" charset="0"/>
              </a:rPr>
              <a:t> ΕΡΓΑΣΤΗΡΙΟ </a:t>
            </a:r>
            <a:r>
              <a:rPr lang="el-GR" sz="3500" b="1" u="sng" dirty="0" smtClean="0">
                <a:solidFill>
                  <a:srgbClr val="002060"/>
                </a:solidFill>
                <a:latin typeface="Times New Roman" pitchFamily="18" charset="0"/>
                <a:cs typeface="Times New Roman" pitchFamily="18" charset="0"/>
              </a:rPr>
              <a:t>«Υπερασπιζόμαστε το δικαίωμα στην ελευθερία έκφρασης» </a:t>
            </a:r>
            <a:endParaRPr lang="el-GR" sz="3500" dirty="0"/>
          </a:p>
        </p:txBody>
      </p:sp>
      <p:pic>
        <p:nvPicPr>
          <p:cNvPr id="6146" name="Picture 2" descr="C:\Users\user\Desktop\ΦΩΤΟ_ΑΠΡΟΛΙΟΣ_2022\20220315_115450.jpg"/>
          <p:cNvPicPr>
            <a:picLocks noChangeAspect="1" noChangeArrowheads="1"/>
          </p:cNvPicPr>
          <p:nvPr/>
        </p:nvPicPr>
        <p:blipFill>
          <a:blip r:embed="rId2" cstate="print"/>
          <a:srcRect l="6338" t="5634" r="4930" b="4225"/>
          <a:stretch>
            <a:fillRect/>
          </a:stretch>
        </p:blipFill>
        <p:spPr bwMode="auto">
          <a:xfrm rot="5400000">
            <a:off x="-246656" y="2175426"/>
            <a:ext cx="5072098" cy="3864471"/>
          </a:xfrm>
          <a:prstGeom prst="rect">
            <a:avLst/>
          </a:prstGeom>
          <a:noFill/>
        </p:spPr>
      </p:pic>
      <p:pic>
        <p:nvPicPr>
          <p:cNvPr id="6147" name="Picture 3" descr="C:\Users\user\Desktop\ΦΩΤΟ_ΑΠΡΟΛΙΟΣ_2022\20220315_120226.jpg"/>
          <p:cNvPicPr>
            <a:picLocks noChangeAspect="1" noChangeArrowheads="1"/>
          </p:cNvPicPr>
          <p:nvPr/>
        </p:nvPicPr>
        <p:blipFill>
          <a:blip r:embed="rId3" cstate="print"/>
          <a:srcRect l="1667"/>
          <a:stretch>
            <a:fillRect/>
          </a:stretch>
        </p:blipFill>
        <p:spPr bwMode="auto">
          <a:xfrm>
            <a:off x="4500562" y="1500174"/>
            <a:ext cx="4214844" cy="3214710"/>
          </a:xfrm>
          <a:prstGeom prst="rect">
            <a:avLst/>
          </a:prstGeom>
          <a:noFill/>
        </p:spPr>
      </p:pic>
      <p:sp>
        <p:nvSpPr>
          <p:cNvPr id="5" name="4 - Έλλειψη"/>
          <p:cNvSpPr/>
          <p:nvPr/>
        </p:nvSpPr>
        <p:spPr>
          <a:xfrm>
            <a:off x="4357686" y="5072074"/>
            <a:ext cx="4500594" cy="1500198"/>
          </a:xfrm>
          <a:prstGeom prst="ellipse">
            <a:avLst/>
          </a:prstGeom>
          <a:solidFill>
            <a:srgbClr val="FF99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002060"/>
                </a:solidFill>
                <a:latin typeface="Times New Roman" pitchFamily="18" charset="0"/>
                <a:cs typeface="Times New Roman" pitchFamily="18" charset="0"/>
              </a:rPr>
              <a:t>Δημιούργησαν μια αφίσα υπέρ του δικαιώματος σε ομαδικό και ατομικό επίπεδο, την οποία κοινοποίησαν σ’ όλο το σχολείο. </a:t>
            </a:r>
            <a:endParaRPr lang="el-GR" dirty="0">
              <a:solidFill>
                <a:srgbClr val="002060"/>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ΦΩΤΟ_ΑΠΡΟΛΙΟΣ_2022\20220322_120854.jpg"/>
          <p:cNvPicPr>
            <a:picLocks noChangeAspect="1" noChangeArrowheads="1"/>
          </p:cNvPicPr>
          <p:nvPr/>
        </p:nvPicPr>
        <p:blipFill>
          <a:blip r:embed="rId2" cstate="print"/>
          <a:srcRect/>
          <a:stretch>
            <a:fillRect/>
          </a:stretch>
        </p:blipFill>
        <p:spPr bwMode="auto">
          <a:xfrm>
            <a:off x="428596" y="428604"/>
            <a:ext cx="4000604" cy="3000396"/>
          </a:xfrm>
          <a:prstGeom prst="rect">
            <a:avLst/>
          </a:prstGeom>
          <a:noFill/>
        </p:spPr>
      </p:pic>
      <p:pic>
        <p:nvPicPr>
          <p:cNvPr id="7171" name="Picture 3" descr="C:\Users\user\Desktop\ΦΩΤΟ_ΑΠΡΟΛΙΟΣ_2022\20220322_122308.jpg"/>
          <p:cNvPicPr>
            <a:picLocks noChangeAspect="1" noChangeArrowheads="1"/>
          </p:cNvPicPr>
          <p:nvPr/>
        </p:nvPicPr>
        <p:blipFill>
          <a:blip r:embed="rId3" cstate="print"/>
          <a:srcRect l="19048" r="8333" b="14286"/>
          <a:stretch>
            <a:fillRect/>
          </a:stretch>
        </p:blipFill>
        <p:spPr bwMode="auto">
          <a:xfrm>
            <a:off x="4500562" y="2714620"/>
            <a:ext cx="4357718" cy="3857652"/>
          </a:xfrm>
          <a:prstGeom prst="rect">
            <a:avLst/>
          </a:prstGeom>
          <a:noFill/>
        </p:spPr>
      </p:pic>
      <p:sp>
        <p:nvSpPr>
          <p:cNvPr id="4" name="3 - Έλλειψη"/>
          <p:cNvSpPr/>
          <p:nvPr/>
        </p:nvSpPr>
        <p:spPr>
          <a:xfrm>
            <a:off x="357158" y="3571876"/>
            <a:ext cx="4000528" cy="2714644"/>
          </a:xfrm>
          <a:prstGeom prst="ellipse">
            <a:avLst/>
          </a:prstGeom>
          <a:solidFill>
            <a:srgbClr val="FF99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002060"/>
                </a:solidFill>
                <a:latin typeface="Times New Roman" pitchFamily="18" charset="0"/>
                <a:cs typeface="Times New Roman" pitchFamily="18" charset="0"/>
              </a:rPr>
              <a:t>Με τη χρήση ψηφιακού εργαλείου (</a:t>
            </a:r>
            <a:r>
              <a:rPr lang="en-US" dirty="0" smtClean="0">
                <a:solidFill>
                  <a:srgbClr val="002060"/>
                </a:solidFill>
                <a:latin typeface="Times New Roman" pitchFamily="18" charset="0"/>
                <a:cs typeface="Times New Roman" pitchFamily="18" charset="0"/>
              </a:rPr>
              <a:t>storyboard -creator) </a:t>
            </a:r>
            <a:r>
              <a:rPr lang="el-GR" dirty="0" smtClean="0">
                <a:solidFill>
                  <a:srgbClr val="002060"/>
                </a:solidFill>
                <a:latin typeface="Times New Roman" pitchFamily="18" charset="0"/>
                <a:cs typeface="Times New Roman" pitchFamily="18" charset="0"/>
              </a:rPr>
              <a:t>δημιούργησαν  κόμικς με θέμα μια ιστορία καταπάτησης και διεκδίκησης του συγκεκριμένου δικαιώματος.</a:t>
            </a:r>
            <a:endParaRPr lang="el-GR" dirty="0">
              <a:solidFill>
                <a:srgbClr val="002060"/>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dirty="0" smtClean="0">
                <a:solidFill>
                  <a:srgbClr val="002060"/>
                </a:solidFill>
                <a:latin typeface="Times New Roman" pitchFamily="18" charset="0"/>
                <a:cs typeface="Times New Roman" pitchFamily="18" charset="0"/>
              </a:rPr>
              <a:t>5</a:t>
            </a:r>
            <a:r>
              <a:rPr lang="el-GR" b="1" u="sng" baseline="30000" dirty="0" smtClean="0">
                <a:solidFill>
                  <a:srgbClr val="002060"/>
                </a:solidFill>
                <a:latin typeface="Times New Roman" pitchFamily="18" charset="0"/>
                <a:cs typeface="Times New Roman" pitchFamily="18" charset="0"/>
              </a:rPr>
              <a:t>ο</a:t>
            </a:r>
            <a:r>
              <a:rPr lang="el-GR" b="1" u="sng" dirty="0" smtClean="0">
                <a:solidFill>
                  <a:srgbClr val="002060"/>
                </a:solidFill>
                <a:latin typeface="Times New Roman" pitchFamily="18" charset="0"/>
                <a:cs typeface="Times New Roman" pitchFamily="18" charset="0"/>
              </a:rPr>
              <a:t> ΕΡΓΑΣΤΗΡΙΟ «Σεβασμός του δικαιώματος στην καθημερινότητα» </a:t>
            </a:r>
            <a:endParaRPr lang="el-GR" b="1" u="sng" dirty="0">
              <a:solidFill>
                <a:srgbClr val="002060"/>
              </a:solidFill>
              <a:latin typeface="Times New Roman" pitchFamily="18" charset="0"/>
              <a:cs typeface="Times New Roman" pitchFamily="18" charset="0"/>
            </a:endParaRPr>
          </a:p>
        </p:txBody>
      </p:sp>
      <p:sp>
        <p:nvSpPr>
          <p:cNvPr id="4" name="3 - Έλλειψη"/>
          <p:cNvSpPr/>
          <p:nvPr/>
        </p:nvSpPr>
        <p:spPr>
          <a:xfrm>
            <a:off x="214282" y="5429264"/>
            <a:ext cx="8786874" cy="1214446"/>
          </a:xfrm>
          <a:prstGeom prst="ellipse">
            <a:avLst/>
          </a:prstGeom>
          <a:solidFill>
            <a:srgbClr val="FF99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002060"/>
                </a:solidFill>
                <a:latin typeface="Times New Roman" pitchFamily="18" charset="0"/>
                <a:cs typeface="Times New Roman" pitchFamily="18" charset="0"/>
              </a:rPr>
              <a:t>Μέσα από παιχνίδια ρόλων δοκίμασαν τα όρια της ελευθερίας του λόγου ώστε να μην προσβάλλουν τον συνομιλητή τους ακόμη κι όταν διαφωνούν.</a:t>
            </a:r>
            <a:endParaRPr lang="el-GR" dirty="0">
              <a:solidFill>
                <a:srgbClr val="002060"/>
              </a:solidFill>
              <a:latin typeface="Times New Roman" pitchFamily="18" charset="0"/>
              <a:cs typeface="Times New Roman" pitchFamily="18" charset="0"/>
            </a:endParaRPr>
          </a:p>
        </p:txBody>
      </p:sp>
      <p:grpSp>
        <p:nvGrpSpPr>
          <p:cNvPr id="11" name="10 - Ομάδα"/>
          <p:cNvGrpSpPr/>
          <p:nvPr/>
        </p:nvGrpSpPr>
        <p:grpSpPr>
          <a:xfrm>
            <a:off x="2214546" y="1571612"/>
            <a:ext cx="5000660" cy="3750496"/>
            <a:chOff x="1785918" y="1500174"/>
            <a:chExt cx="5000660" cy="3750496"/>
          </a:xfrm>
        </p:grpSpPr>
        <p:pic>
          <p:nvPicPr>
            <p:cNvPr id="1026" name="Picture 2" descr="C:\Users\user\Desktop\ΦΩΤΟ_ΑΠΡΟΛΙΟΣ_2022\20220318_123842.jpg"/>
            <p:cNvPicPr>
              <a:picLocks noChangeAspect="1" noChangeArrowheads="1"/>
            </p:cNvPicPr>
            <p:nvPr/>
          </p:nvPicPr>
          <p:blipFill>
            <a:blip r:embed="rId2" cstate="print"/>
            <a:srcRect/>
            <a:stretch>
              <a:fillRect/>
            </a:stretch>
          </p:blipFill>
          <p:spPr bwMode="auto">
            <a:xfrm>
              <a:off x="1785918" y="1500174"/>
              <a:ext cx="5000660" cy="3750496"/>
            </a:xfrm>
            <a:prstGeom prst="rect">
              <a:avLst/>
            </a:prstGeom>
            <a:noFill/>
          </p:spPr>
        </p:pic>
        <p:sp>
          <p:nvSpPr>
            <p:cNvPr id="5" name="4 - Ορθογώνιο"/>
            <p:cNvSpPr/>
            <p:nvPr/>
          </p:nvSpPr>
          <p:spPr>
            <a:xfrm>
              <a:off x="4286248" y="2714620"/>
              <a:ext cx="214314"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3357554" y="2714620"/>
              <a:ext cx="142876"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Ορθογώνιο"/>
            <p:cNvSpPr/>
            <p:nvPr/>
          </p:nvSpPr>
          <p:spPr>
            <a:xfrm>
              <a:off x="2786050" y="2857496"/>
              <a:ext cx="28575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Ορθογώνιο"/>
            <p:cNvSpPr/>
            <p:nvPr/>
          </p:nvSpPr>
          <p:spPr>
            <a:xfrm>
              <a:off x="5072066" y="2714620"/>
              <a:ext cx="214314"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Έλλειψη"/>
          <p:cNvSpPr/>
          <p:nvPr/>
        </p:nvSpPr>
        <p:spPr>
          <a:xfrm>
            <a:off x="428596" y="5000636"/>
            <a:ext cx="8001056" cy="1643074"/>
          </a:xfrm>
          <a:prstGeom prst="ellipse">
            <a:avLst/>
          </a:prstGeom>
          <a:solidFill>
            <a:srgbClr val="FF99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002060"/>
                </a:solidFill>
                <a:latin typeface="Times New Roman" pitchFamily="18" charset="0"/>
                <a:cs typeface="Times New Roman" pitchFamily="18" charset="0"/>
              </a:rPr>
              <a:t>    Ο Διάδρομος Συνείδησης βοήθησε τα παιδιά να αποφασίσουν πώς θα συμπεριφερθούν σε καταστάσεις στις οποίες κάποιος διατυπώνει μια αντίθετη γνώμη. Άκουσαν τις αντικρουόμενες φωνές των συμμαθητών τους και κατέληξαν στη στάση που πρέπει να κρατήσουν. </a:t>
            </a:r>
            <a:endParaRPr lang="el-GR" dirty="0">
              <a:solidFill>
                <a:srgbClr val="002060"/>
              </a:solidFill>
              <a:latin typeface="Times New Roman" pitchFamily="18" charset="0"/>
              <a:cs typeface="Times New Roman" pitchFamily="18" charset="0"/>
            </a:endParaRPr>
          </a:p>
        </p:txBody>
      </p:sp>
      <p:grpSp>
        <p:nvGrpSpPr>
          <p:cNvPr id="9" name="8 - Ομάδα"/>
          <p:cNvGrpSpPr/>
          <p:nvPr/>
        </p:nvGrpSpPr>
        <p:grpSpPr>
          <a:xfrm>
            <a:off x="1285852" y="214290"/>
            <a:ext cx="6215107" cy="4572032"/>
            <a:chOff x="1714479" y="285728"/>
            <a:chExt cx="6000791" cy="4500594"/>
          </a:xfrm>
        </p:grpSpPr>
        <p:pic>
          <p:nvPicPr>
            <p:cNvPr id="2050" name="Picture 2" descr="C:\Users\user\Desktop\ΦΩΤΟ_ΑΠΡΟΛΙΟΣ_2022\20220318_123958.jpg"/>
            <p:cNvPicPr>
              <a:picLocks noChangeAspect="1" noChangeArrowheads="1"/>
            </p:cNvPicPr>
            <p:nvPr/>
          </p:nvPicPr>
          <p:blipFill>
            <a:blip r:embed="rId2" cstate="print"/>
            <a:srcRect/>
            <a:stretch>
              <a:fillRect/>
            </a:stretch>
          </p:blipFill>
          <p:spPr bwMode="auto">
            <a:xfrm>
              <a:off x="1714479" y="285728"/>
              <a:ext cx="6000791" cy="4500594"/>
            </a:xfrm>
            <a:prstGeom prst="rect">
              <a:avLst/>
            </a:prstGeom>
            <a:noFill/>
          </p:spPr>
        </p:pic>
        <p:sp>
          <p:nvSpPr>
            <p:cNvPr id="4" name="3 - Ορθογώνιο"/>
            <p:cNvSpPr/>
            <p:nvPr/>
          </p:nvSpPr>
          <p:spPr>
            <a:xfrm>
              <a:off x="3428992" y="2000240"/>
              <a:ext cx="214314"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Ορθογώνιο"/>
            <p:cNvSpPr/>
            <p:nvPr/>
          </p:nvSpPr>
          <p:spPr>
            <a:xfrm>
              <a:off x="2714612" y="2214554"/>
              <a:ext cx="28575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4357686" y="2000240"/>
              <a:ext cx="285752" cy="714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5929322" y="2000240"/>
              <a:ext cx="214314" cy="714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Ορθογώνιο"/>
            <p:cNvSpPr/>
            <p:nvPr/>
          </p:nvSpPr>
          <p:spPr>
            <a:xfrm>
              <a:off x="6572264" y="2143116"/>
              <a:ext cx="28575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b="1" u="sng" dirty="0" smtClean="0">
                <a:solidFill>
                  <a:srgbClr val="002060"/>
                </a:solidFill>
                <a:latin typeface="Times New Roman" pitchFamily="18" charset="0"/>
                <a:cs typeface="Times New Roman" pitchFamily="18" charset="0"/>
              </a:rPr>
              <a:t>6</a:t>
            </a:r>
            <a:r>
              <a:rPr lang="el-GR" sz="4000" b="1" u="sng" baseline="30000" dirty="0" smtClean="0">
                <a:solidFill>
                  <a:srgbClr val="002060"/>
                </a:solidFill>
                <a:latin typeface="Times New Roman" pitchFamily="18" charset="0"/>
                <a:cs typeface="Times New Roman" pitchFamily="18" charset="0"/>
              </a:rPr>
              <a:t>ο</a:t>
            </a:r>
            <a:r>
              <a:rPr lang="el-GR" sz="4000" b="1" u="sng" dirty="0" smtClean="0">
                <a:solidFill>
                  <a:srgbClr val="002060"/>
                </a:solidFill>
                <a:latin typeface="Times New Roman" pitchFamily="18" charset="0"/>
                <a:cs typeface="Times New Roman" pitchFamily="18" charset="0"/>
              </a:rPr>
              <a:t> ΕΡΓΑΣΤΗΡΙΟ  «Άσκηση του δικαιώματός μας »</a:t>
            </a:r>
            <a:endParaRPr lang="el-GR" sz="4000" b="1" u="sng" dirty="0">
              <a:solidFill>
                <a:srgbClr val="002060"/>
              </a:solidFill>
              <a:latin typeface="Times New Roman" pitchFamily="18" charset="0"/>
              <a:cs typeface="Times New Roman" pitchFamily="18" charset="0"/>
            </a:endParaRPr>
          </a:p>
        </p:txBody>
      </p:sp>
      <p:pic>
        <p:nvPicPr>
          <p:cNvPr id="1027" name="Picture 3" descr="C:\Users\user\Desktop\ΦΩΤΟ_ΑΠΡΟΛΙΟΣ_2022\20220318_125118.jpg"/>
          <p:cNvPicPr>
            <a:picLocks noChangeAspect="1" noChangeArrowheads="1"/>
          </p:cNvPicPr>
          <p:nvPr/>
        </p:nvPicPr>
        <p:blipFill>
          <a:blip r:embed="rId2" cstate="print"/>
          <a:srcRect t="16667" b="20833"/>
          <a:stretch>
            <a:fillRect/>
          </a:stretch>
        </p:blipFill>
        <p:spPr bwMode="auto">
          <a:xfrm>
            <a:off x="4572000" y="1714488"/>
            <a:ext cx="4267230" cy="2000264"/>
          </a:xfrm>
          <a:prstGeom prst="rect">
            <a:avLst/>
          </a:prstGeom>
          <a:noFill/>
        </p:spPr>
      </p:pic>
      <p:grpSp>
        <p:nvGrpSpPr>
          <p:cNvPr id="10" name="9 - Ομάδα"/>
          <p:cNvGrpSpPr/>
          <p:nvPr/>
        </p:nvGrpSpPr>
        <p:grpSpPr>
          <a:xfrm>
            <a:off x="500034" y="1571612"/>
            <a:ext cx="3643338" cy="4857784"/>
            <a:chOff x="500034" y="1785926"/>
            <a:chExt cx="3643338" cy="4857784"/>
          </a:xfrm>
        </p:grpSpPr>
        <p:pic>
          <p:nvPicPr>
            <p:cNvPr id="1026" name="Picture 2" descr="C:\Users\user\Desktop\ΦΩΤΟ_ΑΠΡΟΛΙΟΣ_2022\20220318_124423.jpg"/>
            <p:cNvPicPr>
              <a:picLocks noChangeAspect="1" noChangeArrowheads="1"/>
            </p:cNvPicPr>
            <p:nvPr/>
          </p:nvPicPr>
          <p:blipFill>
            <a:blip r:embed="rId3" cstate="print"/>
            <a:srcRect/>
            <a:stretch>
              <a:fillRect/>
            </a:stretch>
          </p:blipFill>
          <p:spPr bwMode="auto">
            <a:xfrm rot="5400000">
              <a:off x="-107189" y="2393149"/>
              <a:ext cx="4857784" cy="3643338"/>
            </a:xfrm>
            <a:prstGeom prst="rect">
              <a:avLst/>
            </a:prstGeom>
            <a:noFill/>
          </p:spPr>
        </p:pic>
        <p:sp>
          <p:nvSpPr>
            <p:cNvPr id="5" name="4 - Ορθογώνιο"/>
            <p:cNvSpPr/>
            <p:nvPr/>
          </p:nvSpPr>
          <p:spPr>
            <a:xfrm>
              <a:off x="2928926" y="3857628"/>
              <a:ext cx="285752" cy="714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1000100" y="4643446"/>
              <a:ext cx="28575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2500298" y="4429132"/>
              <a:ext cx="35719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Ορθογώνιο"/>
            <p:cNvSpPr/>
            <p:nvPr/>
          </p:nvSpPr>
          <p:spPr>
            <a:xfrm>
              <a:off x="2143108" y="4000504"/>
              <a:ext cx="214314"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Ορθογώνιο"/>
            <p:cNvSpPr/>
            <p:nvPr/>
          </p:nvSpPr>
          <p:spPr>
            <a:xfrm>
              <a:off x="1428728" y="4786322"/>
              <a:ext cx="214314"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1" name="10 - Έλλειψη"/>
          <p:cNvSpPr/>
          <p:nvPr/>
        </p:nvSpPr>
        <p:spPr>
          <a:xfrm>
            <a:off x="4429124" y="3857628"/>
            <a:ext cx="4357718" cy="2786082"/>
          </a:xfrm>
          <a:prstGeom prst="ellipse">
            <a:avLst/>
          </a:prstGeom>
          <a:solidFill>
            <a:srgbClr val="FF99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002060"/>
                </a:solidFill>
                <a:latin typeface="Times New Roman" pitchFamily="18" charset="0"/>
                <a:cs typeface="Times New Roman" pitchFamily="18" charset="0"/>
              </a:rPr>
              <a:t>Τα παιδιά διοργάνωσαν μια ψηφοφορία. Ακούστηκαν διάφορες προτάσεις και μέσω της επιχειρηματολογίας του καθενός επιλέχτηκαν τρεις. Αρχικά ετοίμασαν τα ψηφοδέλτια.</a:t>
            </a:r>
            <a:endParaRPr lang="el-GR" dirty="0">
              <a:solidFill>
                <a:srgbClr val="002060"/>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 Ομάδα"/>
          <p:cNvGrpSpPr/>
          <p:nvPr/>
        </p:nvGrpSpPr>
        <p:grpSpPr>
          <a:xfrm>
            <a:off x="214282" y="357166"/>
            <a:ext cx="4714908" cy="3500462"/>
            <a:chOff x="214282" y="357166"/>
            <a:chExt cx="4786346" cy="3589692"/>
          </a:xfrm>
        </p:grpSpPr>
        <p:pic>
          <p:nvPicPr>
            <p:cNvPr id="2050" name="Picture 2" descr="C:\Users\user\Desktop\ΦΩΤΟ_ΑΠΡΟΛΙΟΣ_2022\20220315_112715.jpg"/>
            <p:cNvPicPr>
              <a:picLocks noChangeAspect="1" noChangeArrowheads="1"/>
            </p:cNvPicPr>
            <p:nvPr/>
          </p:nvPicPr>
          <p:blipFill>
            <a:blip r:embed="rId2" cstate="print"/>
            <a:srcRect/>
            <a:stretch>
              <a:fillRect/>
            </a:stretch>
          </p:blipFill>
          <p:spPr bwMode="auto">
            <a:xfrm>
              <a:off x="214282" y="357166"/>
              <a:ext cx="4786346" cy="3589692"/>
            </a:xfrm>
            <a:prstGeom prst="rect">
              <a:avLst/>
            </a:prstGeom>
            <a:noFill/>
          </p:spPr>
        </p:pic>
        <p:sp>
          <p:nvSpPr>
            <p:cNvPr id="4" name="3 - Ορθογώνιο"/>
            <p:cNvSpPr/>
            <p:nvPr/>
          </p:nvSpPr>
          <p:spPr>
            <a:xfrm>
              <a:off x="1500166" y="1428736"/>
              <a:ext cx="35719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Ορθογώνιο"/>
            <p:cNvSpPr/>
            <p:nvPr/>
          </p:nvSpPr>
          <p:spPr>
            <a:xfrm>
              <a:off x="3214678" y="1857364"/>
              <a:ext cx="428628"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0" name="9 - Ομάδα"/>
          <p:cNvGrpSpPr/>
          <p:nvPr/>
        </p:nvGrpSpPr>
        <p:grpSpPr>
          <a:xfrm>
            <a:off x="4214810" y="3000372"/>
            <a:ext cx="4762533" cy="3571900"/>
            <a:chOff x="4214810" y="3000372"/>
            <a:chExt cx="4762533" cy="3571900"/>
          </a:xfrm>
        </p:grpSpPr>
        <p:pic>
          <p:nvPicPr>
            <p:cNvPr id="2051" name="Picture 3" descr="C:\Users\user\Desktop\ΦΩΤΟ_ΑΠΡΟΛΙΟΣ_2022\20220315_112926.jpg"/>
            <p:cNvPicPr>
              <a:picLocks noChangeAspect="1" noChangeArrowheads="1"/>
            </p:cNvPicPr>
            <p:nvPr/>
          </p:nvPicPr>
          <p:blipFill>
            <a:blip r:embed="rId3" cstate="print"/>
            <a:srcRect/>
            <a:stretch>
              <a:fillRect/>
            </a:stretch>
          </p:blipFill>
          <p:spPr bwMode="auto">
            <a:xfrm>
              <a:off x="4214810" y="3000372"/>
              <a:ext cx="4762533" cy="3571900"/>
            </a:xfrm>
            <a:prstGeom prst="rect">
              <a:avLst/>
            </a:prstGeom>
            <a:noFill/>
          </p:spPr>
        </p:pic>
        <p:sp>
          <p:nvSpPr>
            <p:cNvPr id="8" name="7 - Ορθογώνιο"/>
            <p:cNvSpPr/>
            <p:nvPr/>
          </p:nvSpPr>
          <p:spPr>
            <a:xfrm flipV="1">
              <a:off x="5572132" y="3786190"/>
              <a:ext cx="500066" cy="714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Ορθογώνιο"/>
            <p:cNvSpPr/>
            <p:nvPr/>
          </p:nvSpPr>
          <p:spPr>
            <a:xfrm>
              <a:off x="6429388" y="4643446"/>
              <a:ext cx="428628" cy="714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1" name="10 - Έλλειψη"/>
          <p:cNvSpPr/>
          <p:nvPr/>
        </p:nvSpPr>
        <p:spPr>
          <a:xfrm>
            <a:off x="714348" y="4500570"/>
            <a:ext cx="2928958" cy="1857388"/>
          </a:xfrm>
          <a:prstGeom prst="ellips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002060"/>
                </a:solidFill>
                <a:latin typeface="Times New Roman" pitchFamily="18" charset="0"/>
                <a:cs typeface="Times New Roman" pitchFamily="18" charset="0"/>
              </a:rPr>
              <a:t>Έπειτα σειρά είχε η κάλπη.</a:t>
            </a:r>
            <a:r>
              <a:rPr lang="el-GR" dirty="0" smtClean="0">
                <a:solidFill>
                  <a:srgbClr val="002060"/>
                </a:solidFill>
              </a:rPr>
              <a:t> </a:t>
            </a:r>
            <a:endParaRPr lang="el-GR"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214290"/>
            <a:ext cx="8358246" cy="6186309"/>
          </a:xfrm>
          <a:prstGeom prst="rect">
            <a:avLst/>
          </a:prstGeom>
        </p:spPr>
        <p:txBody>
          <a:bodyPr wrap="square">
            <a:spAutoFit/>
          </a:bodyPr>
          <a:lstStyle/>
          <a:p>
            <a:pPr algn="just"/>
            <a:r>
              <a:rPr lang="el-GR" sz="2200" dirty="0" smtClean="0">
                <a:solidFill>
                  <a:srgbClr val="002060"/>
                </a:solidFill>
                <a:latin typeface="Times New Roman" pitchFamily="18" charset="0"/>
                <a:cs typeface="Times New Roman" pitchFamily="18" charset="0"/>
              </a:rPr>
              <a:t>Το δικαίωμα στην ελευθερία της έκφρασης αναγνωρίζεται ως ανθρώπινο δικαίωμα σύμφωνα με το άρθρο 19 της Οικουμενικής Διακήρυξης των Δικαιωμάτων του Ανθρώπου. Παρόμοια, η Σύμβαση των Δικαιωμάτων των Παιδιών διατυπώνει με σαφήνεια διαφορετικές πτυχές του δικαιώματος της ελευθερίας λόγου και τη σύνδεσή  του με το δικαίωμα της συμμετοχής: ελευθερία της έκφρασης, συμπεριλαμβανομένου και του δικαιώματος στην αναζήτηση και τη λήψη αμερόληπτων πληροφοριών όλων των ειδών (Άρθρο 13).</a:t>
            </a:r>
          </a:p>
          <a:p>
            <a:pPr algn="just"/>
            <a:r>
              <a:rPr lang="el-GR" sz="2200" dirty="0" smtClean="0">
                <a:solidFill>
                  <a:srgbClr val="002060"/>
                </a:solidFill>
                <a:latin typeface="Times New Roman" pitchFamily="18" charset="0"/>
                <a:cs typeface="Times New Roman" pitchFamily="18" charset="0"/>
              </a:rPr>
              <a:t>Με το συγκεκριμένο πρόγραμμα οι μαθητές/</a:t>
            </a:r>
            <a:r>
              <a:rPr lang="el-GR" sz="2200" dirty="0" err="1" smtClean="0">
                <a:solidFill>
                  <a:srgbClr val="002060"/>
                </a:solidFill>
                <a:latin typeface="Times New Roman" pitchFamily="18" charset="0"/>
                <a:cs typeface="Times New Roman" pitchFamily="18" charset="0"/>
              </a:rPr>
              <a:t>τριες</a:t>
            </a:r>
            <a:r>
              <a:rPr lang="el-GR" sz="2200" dirty="0" smtClean="0">
                <a:solidFill>
                  <a:srgbClr val="002060"/>
                </a:solidFill>
                <a:latin typeface="Times New Roman" pitchFamily="18" charset="0"/>
                <a:cs typeface="Times New Roman" pitchFamily="18" charset="0"/>
              </a:rPr>
              <a:t> καλούνται, μέσω βιωματικών, εμπειριών και συμμετοχικών διαδικασιών, να γνωρίσουν, να ευαισθητοποιηθούν και να υιοθετήσουν συμπεριφορές και στάσεις που προωθούν το δικαίωμα στην ελευθερία έκφρασης – μέσα στα πλαίσια τήρησης της αρχής της μη προσβολής - και τον ανάλογο σεβασμό στο δικαίωμα των άλλων, ακόμη κι όταν πρεσβεύουν κάτι αντίθετο από τις δικές τους απόψεις και αντιλήψεις. Το πρόγραμμα, επίσης, συνδέεται με το δικαίωμα των παιδιών να διατυπώνουν τη γνώμη τους και να συμμετέχουν στη λήψη αποφάσεων για ζητήματα που τα αφορούν</a:t>
            </a:r>
            <a:r>
              <a:rPr lang="el-GR" sz="2000" dirty="0" smtClean="0">
                <a:solidFill>
                  <a:srgbClr val="002060"/>
                </a:solidFill>
                <a:latin typeface="Times New Roman" pitchFamily="18" charset="0"/>
                <a:cs typeface="Times New Roman" pitchFamily="18" charset="0"/>
              </a:rPr>
              <a:t>.</a:t>
            </a:r>
            <a:endParaRPr lang="el-GR" sz="2000" dirty="0">
              <a:solidFill>
                <a:srgbClr val="002060"/>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ΦΩΤΟ_ΑΠΡΟΛΙΟΣ_2022\20220318_125551.jpg"/>
          <p:cNvPicPr>
            <a:picLocks noChangeAspect="1" noChangeArrowheads="1"/>
          </p:cNvPicPr>
          <p:nvPr/>
        </p:nvPicPr>
        <p:blipFill>
          <a:blip r:embed="rId2" cstate="print"/>
          <a:srcRect r="33545"/>
          <a:stretch>
            <a:fillRect/>
          </a:stretch>
        </p:blipFill>
        <p:spPr bwMode="auto">
          <a:xfrm>
            <a:off x="285720" y="285728"/>
            <a:ext cx="2714644" cy="3063683"/>
          </a:xfrm>
          <a:prstGeom prst="rect">
            <a:avLst/>
          </a:prstGeom>
          <a:noFill/>
        </p:spPr>
      </p:pic>
      <p:pic>
        <p:nvPicPr>
          <p:cNvPr id="3075" name="Picture 3" descr="C:\Users\user\Desktop\ΦΩΤΟ_ΑΠΡΟΛΙΟΣ_2022\20220318_125641.jpg"/>
          <p:cNvPicPr>
            <a:picLocks noChangeAspect="1" noChangeArrowheads="1"/>
          </p:cNvPicPr>
          <p:nvPr/>
        </p:nvPicPr>
        <p:blipFill>
          <a:blip r:embed="rId3" cstate="print"/>
          <a:srcRect/>
          <a:stretch>
            <a:fillRect/>
          </a:stretch>
        </p:blipFill>
        <p:spPr bwMode="auto">
          <a:xfrm>
            <a:off x="5572132" y="357166"/>
            <a:ext cx="3238522" cy="2428892"/>
          </a:xfrm>
          <a:prstGeom prst="rect">
            <a:avLst/>
          </a:prstGeom>
          <a:noFill/>
        </p:spPr>
      </p:pic>
      <p:grpSp>
        <p:nvGrpSpPr>
          <p:cNvPr id="9" name="8 - Ομάδα"/>
          <p:cNvGrpSpPr/>
          <p:nvPr/>
        </p:nvGrpSpPr>
        <p:grpSpPr>
          <a:xfrm>
            <a:off x="285720" y="4000504"/>
            <a:ext cx="3143272" cy="2357455"/>
            <a:chOff x="285720" y="4000504"/>
            <a:chExt cx="3143272" cy="2357455"/>
          </a:xfrm>
        </p:grpSpPr>
        <p:pic>
          <p:nvPicPr>
            <p:cNvPr id="3076" name="Picture 4" descr="C:\Users\user\Desktop\ΦΩΤΟ_ΑΠΡΟΛΙΟΣ_2022\20220318_125609.jpg"/>
            <p:cNvPicPr>
              <a:picLocks noChangeAspect="1" noChangeArrowheads="1"/>
            </p:cNvPicPr>
            <p:nvPr/>
          </p:nvPicPr>
          <p:blipFill>
            <a:blip r:embed="rId4" cstate="print"/>
            <a:srcRect/>
            <a:stretch>
              <a:fillRect/>
            </a:stretch>
          </p:blipFill>
          <p:spPr bwMode="auto">
            <a:xfrm>
              <a:off x="285720" y="4000504"/>
              <a:ext cx="3143272" cy="2357455"/>
            </a:xfrm>
            <a:prstGeom prst="rect">
              <a:avLst/>
            </a:prstGeom>
            <a:noFill/>
          </p:spPr>
        </p:pic>
        <p:sp>
          <p:nvSpPr>
            <p:cNvPr id="6" name="5 - Ορθογώνιο"/>
            <p:cNvSpPr/>
            <p:nvPr/>
          </p:nvSpPr>
          <p:spPr>
            <a:xfrm>
              <a:off x="1357290" y="4786322"/>
              <a:ext cx="357190"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0" name="9 - Ομάδα"/>
          <p:cNvGrpSpPr/>
          <p:nvPr/>
        </p:nvGrpSpPr>
        <p:grpSpPr>
          <a:xfrm>
            <a:off x="5357818" y="4000504"/>
            <a:ext cx="3143272" cy="2357454"/>
            <a:chOff x="5357818" y="4000504"/>
            <a:chExt cx="3143272" cy="2357454"/>
          </a:xfrm>
        </p:grpSpPr>
        <p:pic>
          <p:nvPicPr>
            <p:cNvPr id="3077" name="Picture 5" descr="C:\Users\user\Desktop\ΦΩΤΟ_ΑΠΡΟΛΙΟΣ_2022\20220318_125655.jpg"/>
            <p:cNvPicPr>
              <a:picLocks noChangeAspect="1" noChangeArrowheads="1"/>
            </p:cNvPicPr>
            <p:nvPr/>
          </p:nvPicPr>
          <p:blipFill>
            <a:blip r:embed="rId5" cstate="print"/>
            <a:srcRect/>
            <a:stretch>
              <a:fillRect/>
            </a:stretch>
          </p:blipFill>
          <p:spPr bwMode="auto">
            <a:xfrm>
              <a:off x="5357818" y="4000504"/>
              <a:ext cx="3143272" cy="2357454"/>
            </a:xfrm>
            <a:prstGeom prst="rect">
              <a:avLst/>
            </a:prstGeom>
            <a:noFill/>
          </p:spPr>
        </p:pic>
        <p:sp>
          <p:nvSpPr>
            <p:cNvPr id="8" name="7 - Ορθογώνιο"/>
            <p:cNvSpPr/>
            <p:nvPr/>
          </p:nvSpPr>
          <p:spPr>
            <a:xfrm>
              <a:off x="6500826" y="4929198"/>
              <a:ext cx="28575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1" name="10 - Έλλειψη"/>
          <p:cNvSpPr/>
          <p:nvPr/>
        </p:nvSpPr>
        <p:spPr>
          <a:xfrm>
            <a:off x="3071802" y="2285992"/>
            <a:ext cx="2500330" cy="1857388"/>
          </a:xfrm>
          <a:prstGeom prst="ellipse">
            <a:avLst/>
          </a:prstGeom>
          <a:solidFill>
            <a:srgbClr val="FF99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002060"/>
                </a:solidFill>
                <a:latin typeface="Times New Roman" pitchFamily="18" charset="0"/>
                <a:cs typeface="Times New Roman" pitchFamily="18" charset="0"/>
              </a:rPr>
              <a:t>Αντί για παραβάν χρησιμοποίησαν μια γωνιά της τάξης.</a:t>
            </a:r>
            <a:endParaRPr lang="el-GR" dirty="0">
              <a:solidFill>
                <a:srgbClr val="002060"/>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ΦΩΤΟ_ΑΠΡΟΛΙΟΣ_2022\20220318_125404.jpg"/>
          <p:cNvPicPr>
            <a:picLocks noChangeAspect="1" noChangeArrowheads="1"/>
          </p:cNvPicPr>
          <p:nvPr/>
        </p:nvPicPr>
        <p:blipFill>
          <a:blip r:embed="rId2" cstate="print"/>
          <a:srcRect/>
          <a:stretch>
            <a:fillRect/>
          </a:stretch>
        </p:blipFill>
        <p:spPr bwMode="auto">
          <a:xfrm>
            <a:off x="214283" y="214290"/>
            <a:ext cx="3286148" cy="2464611"/>
          </a:xfrm>
          <a:prstGeom prst="rect">
            <a:avLst/>
          </a:prstGeom>
          <a:noFill/>
        </p:spPr>
      </p:pic>
      <p:grpSp>
        <p:nvGrpSpPr>
          <p:cNvPr id="7" name="6 - Ομάδα"/>
          <p:cNvGrpSpPr/>
          <p:nvPr/>
        </p:nvGrpSpPr>
        <p:grpSpPr>
          <a:xfrm>
            <a:off x="428596" y="4143380"/>
            <a:ext cx="3287999" cy="2466000"/>
            <a:chOff x="428596" y="4143380"/>
            <a:chExt cx="3287999" cy="2466000"/>
          </a:xfrm>
        </p:grpSpPr>
        <p:pic>
          <p:nvPicPr>
            <p:cNvPr id="4100" name="Picture 4" descr="C:\Users\user\Desktop\ΦΩΤΟ_ΑΠΡΟΛΙΟΣ_2022\20220318_125743.jpg"/>
            <p:cNvPicPr>
              <a:picLocks noChangeAspect="1" noChangeArrowheads="1"/>
            </p:cNvPicPr>
            <p:nvPr/>
          </p:nvPicPr>
          <p:blipFill>
            <a:blip r:embed="rId3" cstate="print"/>
            <a:srcRect/>
            <a:stretch>
              <a:fillRect/>
            </a:stretch>
          </p:blipFill>
          <p:spPr bwMode="auto">
            <a:xfrm>
              <a:off x="428596" y="4143380"/>
              <a:ext cx="3287999" cy="2466000"/>
            </a:xfrm>
            <a:prstGeom prst="rect">
              <a:avLst/>
            </a:prstGeom>
            <a:noFill/>
          </p:spPr>
        </p:pic>
        <p:sp>
          <p:nvSpPr>
            <p:cNvPr id="6" name="5 - Ορθογώνιο"/>
            <p:cNvSpPr/>
            <p:nvPr/>
          </p:nvSpPr>
          <p:spPr>
            <a:xfrm>
              <a:off x="1714480" y="4929198"/>
              <a:ext cx="214314"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 name="8 - Ομάδα"/>
          <p:cNvGrpSpPr/>
          <p:nvPr/>
        </p:nvGrpSpPr>
        <p:grpSpPr>
          <a:xfrm>
            <a:off x="5643570" y="285728"/>
            <a:ext cx="3288000" cy="2466000"/>
            <a:chOff x="5643570" y="285728"/>
            <a:chExt cx="3288000" cy="2466000"/>
          </a:xfrm>
        </p:grpSpPr>
        <p:pic>
          <p:nvPicPr>
            <p:cNvPr id="4099" name="Picture 3" descr="C:\Users\user\Desktop\ΦΩΤΟ_ΑΠΡΟΛΙΟΣ_2022\20220318_125515.jpg"/>
            <p:cNvPicPr>
              <a:picLocks noChangeAspect="1" noChangeArrowheads="1"/>
            </p:cNvPicPr>
            <p:nvPr/>
          </p:nvPicPr>
          <p:blipFill>
            <a:blip r:embed="rId4" cstate="print"/>
            <a:srcRect/>
            <a:stretch>
              <a:fillRect/>
            </a:stretch>
          </p:blipFill>
          <p:spPr bwMode="auto">
            <a:xfrm>
              <a:off x="5643570" y="285728"/>
              <a:ext cx="3288000" cy="2466000"/>
            </a:xfrm>
            <a:prstGeom prst="rect">
              <a:avLst/>
            </a:prstGeom>
            <a:noFill/>
          </p:spPr>
        </p:pic>
        <p:sp>
          <p:nvSpPr>
            <p:cNvPr id="8" name="7 - Ορθογώνιο"/>
            <p:cNvSpPr/>
            <p:nvPr/>
          </p:nvSpPr>
          <p:spPr>
            <a:xfrm>
              <a:off x="6858016" y="857232"/>
              <a:ext cx="357190" cy="714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1" name="10 - Ομάδα"/>
          <p:cNvGrpSpPr/>
          <p:nvPr/>
        </p:nvGrpSpPr>
        <p:grpSpPr>
          <a:xfrm>
            <a:off x="5643570" y="4000504"/>
            <a:ext cx="3288000" cy="2466000"/>
            <a:chOff x="5643570" y="4000504"/>
            <a:chExt cx="3288000" cy="2466000"/>
          </a:xfrm>
        </p:grpSpPr>
        <p:pic>
          <p:nvPicPr>
            <p:cNvPr id="4101" name="Picture 5" descr="C:\Users\user\Desktop\ΦΩΤΟ_ΑΠΡΟΛΙΟΣ_2022\20220318_125954.jpg"/>
            <p:cNvPicPr>
              <a:picLocks noChangeAspect="1" noChangeArrowheads="1"/>
            </p:cNvPicPr>
            <p:nvPr/>
          </p:nvPicPr>
          <p:blipFill>
            <a:blip r:embed="rId5" cstate="print"/>
            <a:srcRect/>
            <a:stretch>
              <a:fillRect/>
            </a:stretch>
          </p:blipFill>
          <p:spPr bwMode="auto">
            <a:xfrm>
              <a:off x="5643570" y="4000504"/>
              <a:ext cx="3288000" cy="2466000"/>
            </a:xfrm>
            <a:prstGeom prst="rect">
              <a:avLst/>
            </a:prstGeom>
            <a:noFill/>
          </p:spPr>
        </p:pic>
        <p:sp>
          <p:nvSpPr>
            <p:cNvPr id="10" name="9 - Ορθογώνιο"/>
            <p:cNvSpPr/>
            <p:nvPr/>
          </p:nvSpPr>
          <p:spPr>
            <a:xfrm>
              <a:off x="6786578" y="4643446"/>
              <a:ext cx="285752"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2" name="11 - Έλλειψη"/>
          <p:cNvSpPr/>
          <p:nvPr/>
        </p:nvSpPr>
        <p:spPr>
          <a:xfrm>
            <a:off x="2571736" y="2643182"/>
            <a:ext cx="3857652" cy="1285884"/>
          </a:xfrm>
          <a:prstGeom prst="ellipse">
            <a:avLst/>
          </a:prstGeom>
          <a:solidFill>
            <a:srgbClr val="FF99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002060"/>
                </a:solidFill>
                <a:latin typeface="Times New Roman" pitchFamily="18" charset="0"/>
                <a:cs typeface="Times New Roman" pitchFamily="18" charset="0"/>
              </a:rPr>
              <a:t>Κι αφού ολοκληρώθηκε η ψηφοφορία άνοιξε η κάλπη και ανακοινώθηκαν τα αποτελέσματα.</a:t>
            </a:r>
            <a:endParaRPr lang="el-GR" dirty="0">
              <a:solidFill>
                <a:srgbClr val="002060"/>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dirty="0" smtClean="0">
                <a:solidFill>
                  <a:srgbClr val="002060"/>
                </a:solidFill>
                <a:latin typeface="Times New Roman" pitchFamily="18" charset="0"/>
                <a:cs typeface="Times New Roman" pitchFamily="18" charset="0"/>
              </a:rPr>
              <a:t>7</a:t>
            </a:r>
            <a:r>
              <a:rPr lang="el-GR" b="1" u="sng" baseline="30000" dirty="0" smtClean="0">
                <a:solidFill>
                  <a:srgbClr val="002060"/>
                </a:solidFill>
                <a:latin typeface="Times New Roman" pitchFamily="18" charset="0"/>
                <a:cs typeface="Times New Roman" pitchFamily="18" charset="0"/>
              </a:rPr>
              <a:t>ο</a:t>
            </a:r>
            <a:r>
              <a:rPr lang="el-GR" b="1" u="sng" dirty="0" smtClean="0">
                <a:solidFill>
                  <a:srgbClr val="002060"/>
                </a:solidFill>
                <a:latin typeface="Times New Roman" pitchFamily="18" charset="0"/>
                <a:cs typeface="Times New Roman" pitchFamily="18" charset="0"/>
              </a:rPr>
              <a:t> </a:t>
            </a:r>
            <a:r>
              <a:rPr lang="el-GR" b="1" u="sng" dirty="0" smtClean="0">
                <a:solidFill>
                  <a:srgbClr val="002060"/>
                </a:solidFill>
                <a:latin typeface="Times New Roman" pitchFamily="18" charset="0"/>
                <a:cs typeface="Times New Roman" pitchFamily="18" charset="0"/>
              </a:rPr>
              <a:t>ΕΡΓΑΣΤΗΡΙΟ  </a:t>
            </a:r>
            <a:r>
              <a:rPr lang="el-GR" b="1" u="sng" dirty="0" smtClean="0">
                <a:solidFill>
                  <a:srgbClr val="002060"/>
                </a:solidFill>
                <a:latin typeface="Times New Roman" pitchFamily="18" charset="0"/>
                <a:cs typeface="Times New Roman" pitchFamily="18" charset="0"/>
              </a:rPr>
              <a:t>«</a:t>
            </a:r>
            <a:r>
              <a:rPr lang="el-GR" b="1" u="sng" dirty="0" smtClean="0">
                <a:solidFill>
                  <a:srgbClr val="002060"/>
                </a:solidFill>
                <a:latin typeface="Times New Roman" pitchFamily="18" charset="0"/>
                <a:cs typeface="Times New Roman" pitchFamily="18" charset="0"/>
              </a:rPr>
              <a:t>Τελικά, η φωνή μου είναι δυνατή! </a:t>
            </a:r>
            <a:r>
              <a:rPr lang="el-GR" b="1" u="sng" dirty="0" smtClean="0">
                <a:solidFill>
                  <a:srgbClr val="002060"/>
                </a:solidFill>
                <a:latin typeface="Times New Roman" pitchFamily="18" charset="0"/>
                <a:cs typeface="Times New Roman" pitchFamily="18" charset="0"/>
              </a:rPr>
              <a:t>»</a:t>
            </a:r>
            <a:endParaRPr lang="el-GR" dirty="0"/>
          </a:p>
        </p:txBody>
      </p:sp>
      <p:pic>
        <p:nvPicPr>
          <p:cNvPr id="5122" name="Picture 2" descr="C:\Users\user\Desktop\ΦΩΤΟ_ΑΠΡΟΛΙΟΣ_2022\20220407_122602.jpg"/>
          <p:cNvPicPr>
            <a:picLocks noChangeAspect="1" noChangeArrowheads="1"/>
          </p:cNvPicPr>
          <p:nvPr/>
        </p:nvPicPr>
        <p:blipFill>
          <a:blip r:embed="rId2" cstate="print"/>
          <a:srcRect/>
          <a:stretch>
            <a:fillRect/>
          </a:stretch>
        </p:blipFill>
        <p:spPr bwMode="auto">
          <a:xfrm rot="5400000">
            <a:off x="62477" y="2080607"/>
            <a:ext cx="4071966" cy="3053975"/>
          </a:xfrm>
          <a:prstGeom prst="rect">
            <a:avLst/>
          </a:prstGeom>
          <a:noFill/>
        </p:spPr>
      </p:pic>
      <p:sp>
        <p:nvSpPr>
          <p:cNvPr id="5" name="4 - Έλλειψη"/>
          <p:cNvSpPr/>
          <p:nvPr/>
        </p:nvSpPr>
        <p:spPr>
          <a:xfrm>
            <a:off x="1571604" y="5643578"/>
            <a:ext cx="7000924" cy="1000132"/>
          </a:xfrm>
          <a:prstGeom prst="ellipse">
            <a:avLst/>
          </a:prstGeom>
          <a:solidFill>
            <a:srgbClr val="FF99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002060"/>
                </a:solidFill>
                <a:latin typeface="Times New Roman" pitchFamily="18" charset="0"/>
                <a:cs typeface="Times New Roman" pitchFamily="18" charset="0"/>
              </a:rPr>
              <a:t>Τα παιδιά διεκδίκησαν κάτι σημαντικό γι’ αυτά γράφοντας μια επιστολή στον Διευθυντή του σχολείου την οποία και παρέδωσαν.  </a:t>
            </a:r>
            <a:endParaRPr lang="el-GR" dirty="0">
              <a:solidFill>
                <a:srgbClr val="002060"/>
              </a:solidFill>
              <a:latin typeface="Times New Roman" pitchFamily="18" charset="0"/>
              <a:cs typeface="Times New Roman" pitchFamily="18" charset="0"/>
            </a:endParaRPr>
          </a:p>
        </p:txBody>
      </p:sp>
      <p:grpSp>
        <p:nvGrpSpPr>
          <p:cNvPr id="8" name="7 - Ομάδα"/>
          <p:cNvGrpSpPr/>
          <p:nvPr/>
        </p:nvGrpSpPr>
        <p:grpSpPr>
          <a:xfrm>
            <a:off x="4143372" y="2000239"/>
            <a:ext cx="4357718" cy="3268289"/>
            <a:chOff x="4143372" y="2000239"/>
            <a:chExt cx="4357718" cy="3268289"/>
          </a:xfrm>
        </p:grpSpPr>
        <p:pic>
          <p:nvPicPr>
            <p:cNvPr id="5123" name="Picture 3" descr="C:\Users\user\Desktop\ΦΩΤΟ_ΑΠΡΟΛΙΟΣ_2022\20220407_122952.jpg"/>
            <p:cNvPicPr>
              <a:picLocks noChangeAspect="1" noChangeArrowheads="1"/>
            </p:cNvPicPr>
            <p:nvPr/>
          </p:nvPicPr>
          <p:blipFill>
            <a:blip r:embed="rId3" cstate="print"/>
            <a:srcRect/>
            <a:stretch>
              <a:fillRect/>
            </a:stretch>
          </p:blipFill>
          <p:spPr bwMode="auto">
            <a:xfrm>
              <a:off x="4143372" y="2000239"/>
              <a:ext cx="4357718" cy="3268289"/>
            </a:xfrm>
            <a:prstGeom prst="rect">
              <a:avLst/>
            </a:prstGeom>
            <a:noFill/>
          </p:spPr>
        </p:pic>
        <p:sp>
          <p:nvSpPr>
            <p:cNvPr id="6" name="5 - Ορθογώνιο"/>
            <p:cNvSpPr/>
            <p:nvPr/>
          </p:nvSpPr>
          <p:spPr>
            <a:xfrm>
              <a:off x="4643438" y="3143248"/>
              <a:ext cx="214314"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5214942" y="3286124"/>
              <a:ext cx="142876"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14290"/>
            <a:ext cx="8229600" cy="857232"/>
          </a:xfrm>
        </p:spPr>
        <p:txBody>
          <a:bodyPr>
            <a:normAutofit/>
          </a:bodyPr>
          <a:lstStyle/>
          <a:p>
            <a:r>
              <a:rPr lang="el-GR" sz="3600" b="1" u="sng" dirty="0" smtClean="0">
                <a:solidFill>
                  <a:srgbClr val="000066"/>
                </a:solidFill>
                <a:latin typeface="Times New Roman" pitchFamily="18" charset="0"/>
                <a:cs typeface="Times New Roman" pitchFamily="18" charset="0"/>
              </a:rPr>
              <a:t>1</a:t>
            </a:r>
            <a:r>
              <a:rPr lang="el-GR" sz="3600" b="1" u="sng" baseline="30000" dirty="0" smtClean="0">
                <a:solidFill>
                  <a:srgbClr val="000066"/>
                </a:solidFill>
                <a:latin typeface="Times New Roman" pitchFamily="18" charset="0"/>
                <a:cs typeface="Times New Roman" pitchFamily="18" charset="0"/>
              </a:rPr>
              <a:t>ο</a:t>
            </a:r>
            <a:r>
              <a:rPr lang="el-GR" sz="3600" b="1" u="sng" dirty="0" smtClean="0">
                <a:solidFill>
                  <a:srgbClr val="000066"/>
                </a:solidFill>
                <a:latin typeface="Times New Roman" pitchFamily="18" charset="0"/>
                <a:cs typeface="Times New Roman" pitchFamily="18" charset="0"/>
              </a:rPr>
              <a:t> ΕΡΓΑΣΤΗΡΙΟ «Έχουμε φωνή;» </a:t>
            </a:r>
            <a:endParaRPr lang="el-GR" sz="3600" u="sng" dirty="0">
              <a:latin typeface="Times New Roman" pitchFamily="18" charset="0"/>
              <a:cs typeface="Times New Roman" pitchFamily="18" charset="0"/>
            </a:endParaRPr>
          </a:p>
        </p:txBody>
      </p:sp>
      <p:pic>
        <p:nvPicPr>
          <p:cNvPr id="1026" name="Picture 2" descr="C:\Users\user\Desktop\ΦΩΤΟ_ΑΠΡΟΛΙΟΣ_2022\20220222_110308.jpg"/>
          <p:cNvPicPr>
            <a:picLocks noChangeAspect="1" noChangeArrowheads="1"/>
          </p:cNvPicPr>
          <p:nvPr/>
        </p:nvPicPr>
        <p:blipFill>
          <a:blip r:embed="rId2" cstate="print"/>
          <a:srcRect/>
          <a:stretch>
            <a:fillRect/>
          </a:stretch>
        </p:blipFill>
        <p:spPr bwMode="auto">
          <a:xfrm rot="5400000">
            <a:off x="80335" y="1634121"/>
            <a:ext cx="3929092" cy="2946818"/>
          </a:xfrm>
          <a:prstGeom prst="rect">
            <a:avLst/>
          </a:prstGeom>
          <a:noFill/>
        </p:spPr>
      </p:pic>
      <p:pic>
        <p:nvPicPr>
          <p:cNvPr id="1027" name="Picture 3" descr="C:\Users\user\Desktop\ΦΩΤΟ_ΑΠΡΟΛΙΟΣ_2022\20220222_110600.jpg"/>
          <p:cNvPicPr>
            <a:picLocks noChangeAspect="1" noChangeArrowheads="1"/>
          </p:cNvPicPr>
          <p:nvPr/>
        </p:nvPicPr>
        <p:blipFill>
          <a:blip r:embed="rId3" cstate="print"/>
          <a:srcRect b="5556"/>
          <a:stretch>
            <a:fillRect/>
          </a:stretch>
        </p:blipFill>
        <p:spPr bwMode="auto">
          <a:xfrm>
            <a:off x="4071934" y="1357298"/>
            <a:ext cx="4840975" cy="3429024"/>
          </a:xfrm>
          <a:prstGeom prst="rect">
            <a:avLst/>
          </a:prstGeom>
          <a:noFill/>
        </p:spPr>
      </p:pic>
      <p:sp>
        <p:nvSpPr>
          <p:cNvPr id="5" name="4 - Έλλειψη"/>
          <p:cNvSpPr/>
          <p:nvPr/>
        </p:nvSpPr>
        <p:spPr>
          <a:xfrm>
            <a:off x="2857488" y="5000636"/>
            <a:ext cx="5143536" cy="1428760"/>
          </a:xfrm>
          <a:prstGeom prst="ellipse">
            <a:avLst/>
          </a:prstGeom>
          <a:solidFill>
            <a:srgbClr val="FF99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002060"/>
                </a:solidFill>
                <a:latin typeface="Times New Roman" pitchFamily="18" charset="0"/>
                <a:cs typeface="Times New Roman" pitchFamily="18" charset="0"/>
              </a:rPr>
              <a:t>Τα παιδιά ξαναθυμούνται τα βασικά δικαιώματα και επισημαίνουν το δικαίωμα της ελευθερίας της έκφρασης.</a:t>
            </a:r>
            <a:endParaRPr lang="el-GR" dirty="0">
              <a:solidFill>
                <a:srgbClr val="00206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ΦΩΤΟ_ΑΠΡΟΛΙΟΣ_2022\20220222_110419.jpg"/>
          <p:cNvPicPr>
            <a:picLocks noChangeAspect="1" noChangeArrowheads="1"/>
          </p:cNvPicPr>
          <p:nvPr/>
        </p:nvPicPr>
        <p:blipFill>
          <a:blip r:embed="rId2" cstate="print"/>
          <a:srcRect l="1235" t="4527" b="6584"/>
          <a:stretch>
            <a:fillRect/>
          </a:stretch>
        </p:blipFill>
        <p:spPr bwMode="auto">
          <a:xfrm rot="5400000">
            <a:off x="-468349" y="1111234"/>
            <a:ext cx="5080036" cy="3429025"/>
          </a:xfrm>
          <a:prstGeom prst="rect">
            <a:avLst/>
          </a:prstGeom>
          <a:noFill/>
        </p:spPr>
      </p:pic>
      <p:pic>
        <p:nvPicPr>
          <p:cNvPr id="2051" name="Picture 3" descr="C:\Users\user\Desktop\ΦΩΤΟ_ΑΠΡΟΛΙΟΣ_2022\20220222_110446.jpg"/>
          <p:cNvPicPr>
            <a:picLocks noChangeAspect="1" noChangeArrowheads="1"/>
          </p:cNvPicPr>
          <p:nvPr/>
        </p:nvPicPr>
        <p:blipFill>
          <a:blip r:embed="rId3" cstate="print"/>
          <a:srcRect t="3704" r="2778" b="7407"/>
          <a:stretch>
            <a:fillRect/>
          </a:stretch>
        </p:blipFill>
        <p:spPr bwMode="auto">
          <a:xfrm rot="5400000">
            <a:off x="4429124" y="1071546"/>
            <a:ext cx="5000660" cy="3429024"/>
          </a:xfrm>
          <a:prstGeom prst="rect">
            <a:avLst/>
          </a:prstGeom>
          <a:noFill/>
        </p:spPr>
      </p:pic>
      <p:sp>
        <p:nvSpPr>
          <p:cNvPr id="4" name="3 - Έλλειψη"/>
          <p:cNvSpPr/>
          <p:nvPr/>
        </p:nvSpPr>
        <p:spPr>
          <a:xfrm>
            <a:off x="3000364" y="5572140"/>
            <a:ext cx="4643470" cy="1071570"/>
          </a:xfrm>
          <a:prstGeom prst="ellipse">
            <a:avLst/>
          </a:prstGeom>
          <a:solidFill>
            <a:srgbClr val="FF99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002060"/>
                </a:solidFill>
                <a:latin typeface="Times New Roman" pitchFamily="18" charset="0"/>
                <a:cs typeface="Times New Roman" pitchFamily="18" charset="0"/>
              </a:rPr>
              <a:t>Να! Χρωμάτισαν κιόλας μερικά από τα δικαιώματά τους!</a:t>
            </a:r>
            <a:endParaRPr lang="el-GR" dirty="0">
              <a:solidFill>
                <a:srgbClr val="00206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ΦΩΤΟ_ΑΠΡΟΛΙΟΣ_2022\20220222_110715.jpg"/>
          <p:cNvPicPr>
            <a:picLocks noChangeAspect="1" noChangeArrowheads="1"/>
          </p:cNvPicPr>
          <p:nvPr/>
        </p:nvPicPr>
        <p:blipFill>
          <a:blip r:embed="rId2" cstate="print"/>
          <a:srcRect b="5000"/>
          <a:stretch>
            <a:fillRect/>
          </a:stretch>
        </p:blipFill>
        <p:spPr bwMode="auto">
          <a:xfrm rot="5400000">
            <a:off x="-341149" y="1126911"/>
            <a:ext cx="4857784" cy="3461172"/>
          </a:xfrm>
          <a:prstGeom prst="rect">
            <a:avLst/>
          </a:prstGeom>
          <a:noFill/>
        </p:spPr>
      </p:pic>
      <p:pic>
        <p:nvPicPr>
          <p:cNvPr id="3075" name="Picture 3" descr="C:\Users\user\Desktop\ΦΩΤΟ_ΑΠΡΟΛΙΟΣ_2022\20220222_111651.jpg"/>
          <p:cNvPicPr>
            <a:picLocks noChangeAspect="1" noChangeArrowheads="1"/>
          </p:cNvPicPr>
          <p:nvPr/>
        </p:nvPicPr>
        <p:blipFill>
          <a:blip r:embed="rId3" cstate="print"/>
          <a:srcRect/>
          <a:stretch>
            <a:fillRect/>
          </a:stretch>
        </p:blipFill>
        <p:spPr bwMode="auto">
          <a:xfrm>
            <a:off x="4071934" y="428604"/>
            <a:ext cx="4667282" cy="3500462"/>
          </a:xfrm>
          <a:prstGeom prst="rect">
            <a:avLst/>
          </a:prstGeom>
          <a:noFill/>
        </p:spPr>
      </p:pic>
      <p:sp>
        <p:nvSpPr>
          <p:cNvPr id="4" name="3 - Έλλειψη"/>
          <p:cNvSpPr/>
          <p:nvPr/>
        </p:nvSpPr>
        <p:spPr>
          <a:xfrm>
            <a:off x="4000496" y="4500570"/>
            <a:ext cx="4429156" cy="1785950"/>
          </a:xfrm>
          <a:prstGeom prst="ellipse">
            <a:avLst/>
          </a:prstGeom>
          <a:solidFill>
            <a:srgbClr val="FF99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002060"/>
                </a:solidFill>
                <a:latin typeface="Times New Roman" pitchFamily="18" charset="0"/>
                <a:cs typeface="Times New Roman" pitchFamily="18" charset="0"/>
              </a:rPr>
              <a:t>Τα παιδιά σε κύκλο αναφέρουν αν καταπατάται το δικαίωμά τους στην ελεύθερη έκφραση ή αν καταπάτησαν αυτά το δικαίωμα άλλου. </a:t>
            </a:r>
            <a:endParaRPr lang="el-GR" dirty="0">
              <a:solidFill>
                <a:srgbClr val="002060"/>
              </a:solidFill>
              <a:latin typeface="Times New Roman" pitchFamily="18" charset="0"/>
              <a:cs typeface="Times New Roman" pitchFamily="18" charset="0"/>
            </a:endParaRPr>
          </a:p>
        </p:txBody>
      </p:sp>
      <p:sp>
        <p:nvSpPr>
          <p:cNvPr id="5" name="4 - Έλλειψη"/>
          <p:cNvSpPr/>
          <p:nvPr/>
        </p:nvSpPr>
        <p:spPr>
          <a:xfrm>
            <a:off x="285720" y="5429264"/>
            <a:ext cx="3500462" cy="1285884"/>
          </a:xfrm>
          <a:prstGeom prst="ellipse">
            <a:avLst/>
          </a:prstGeom>
          <a:solidFill>
            <a:srgbClr val="FF99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002060"/>
                </a:solidFill>
                <a:latin typeface="Times New Roman" pitchFamily="18" charset="0"/>
                <a:cs typeface="Times New Roman" pitchFamily="18" charset="0"/>
              </a:rPr>
              <a:t>Μερικά στοιχεία για τη Σύμβαση για τα Δικαιώματα του Παιδιού. </a:t>
            </a:r>
            <a:endParaRPr lang="el-GR" dirty="0">
              <a:solidFill>
                <a:srgbClr val="00206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85728"/>
            <a:ext cx="8229600" cy="1143000"/>
          </a:xfrm>
        </p:spPr>
        <p:txBody>
          <a:bodyPr>
            <a:noAutofit/>
          </a:bodyPr>
          <a:lstStyle/>
          <a:p>
            <a:r>
              <a:rPr lang="el-GR" sz="3600" b="1" u="sng" dirty="0" smtClean="0">
                <a:solidFill>
                  <a:srgbClr val="000066"/>
                </a:solidFill>
                <a:latin typeface="Times New Roman" pitchFamily="18" charset="0"/>
                <a:cs typeface="Times New Roman" pitchFamily="18" charset="0"/>
              </a:rPr>
              <a:t>2</a:t>
            </a:r>
            <a:r>
              <a:rPr lang="el-GR" sz="3600" b="1" u="sng" baseline="30000" dirty="0" smtClean="0">
                <a:solidFill>
                  <a:srgbClr val="000066"/>
                </a:solidFill>
                <a:latin typeface="Times New Roman" pitchFamily="18" charset="0"/>
                <a:cs typeface="Times New Roman" pitchFamily="18" charset="0"/>
              </a:rPr>
              <a:t>ο</a:t>
            </a:r>
            <a:r>
              <a:rPr lang="el-GR" sz="3600" b="1" u="sng" dirty="0" smtClean="0">
                <a:solidFill>
                  <a:srgbClr val="000066"/>
                </a:solidFill>
                <a:latin typeface="Times New Roman" pitchFamily="18" charset="0"/>
                <a:cs typeface="Times New Roman" pitchFamily="18" charset="0"/>
              </a:rPr>
              <a:t> ΕΡΓΑΣΤΗΡΙΟ «Γνωρίζω το δικαίωμα στην έκφραση και ελευθερία λόγου» </a:t>
            </a:r>
            <a:endParaRPr lang="el-GR" sz="3600" dirty="0"/>
          </a:p>
        </p:txBody>
      </p:sp>
      <p:pic>
        <p:nvPicPr>
          <p:cNvPr id="1026" name="Picture 2" descr="C:\Users\user\Desktop\ΦΩΤΟ_ΑΠΡΟΛΙΟΣ_2022\20220222_115047.jpg"/>
          <p:cNvPicPr>
            <a:picLocks noChangeAspect="1" noChangeArrowheads="1"/>
          </p:cNvPicPr>
          <p:nvPr/>
        </p:nvPicPr>
        <p:blipFill>
          <a:blip r:embed="rId2" cstate="print"/>
          <a:srcRect/>
          <a:stretch>
            <a:fillRect/>
          </a:stretch>
        </p:blipFill>
        <p:spPr bwMode="auto">
          <a:xfrm>
            <a:off x="285720" y="1571612"/>
            <a:ext cx="4000528" cy="3000396"/>
          </a:xfrm>
          <a:prstGeom prst="rect">
            <a:avLst/>
          </a:prstGeom>
          <a:noFill/>
        </p:spPr>
      </p:pic>
      <p:pic>
        <p:nvPicPr>
          <p:cNvPr id="1028" name="Picture 4" descr="C:\Users\user\Desktop\ΦΩΤΟ_ΑΠΡΟΛΙΟΣ_2022\20220222_121803.jpg"/>
          <p:cNvPicPr>
            <a:picLocks noChangeAspect="1" noChangeArrowheads="1"/>
          </p:cNvPicPr>
          <p:nvPr/>
        </p:nvPicPr>
        <p:blipFill>
          <a:blip r:embed="rId3" cstate="print"/>
          <a:srcRect t="5797" b="18116"/>
          <a:stretch>
            <a:fillRect/>
          </a:stretch>
        </p:blipFill>
        <p:spPr bwMode="auto">
          <a:xfrm rot="5400000">
            <a:off x="4425722" y="2646587"/>
            <a:ext cx="5007464" cy="2857520"/>
          </a:xfrm>
          <a:prstGeom prst="rect">
            <a:avLst/>
          </a:prstGeom>
          <a:noFill/>
        </p:spPr>
      </p:pic>
      <p:sp>
        <p:nvSpPr>
          <p:cNvPr id="6" name="5 - Έλλειψη"/>
          <p:cNvSpPr/>
          <p:nvPr/>
        </p:nvSpPr>
        <p:spPr>
          <a:xfrm>
            <a:off x="500034" y="4857760"/>
            <a:ext cx="4714908" cy="1357322"/>
          </a:xfrm>
          <a:prstGeom prst="ellipse">
            <a:avLst/>
          </a:prstGeom>
          <a:solidFill>
            <a:srgbClr val="FF99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002060"/>
                </a:solidFill>
                <a:latin typeface="Times New Roman" pitchFamily="18" charset="0"/>
                <a:cs typeface="Times New Roman" pitchFamily="18" charset="0"/>
              </a:rPr>
              <a:t>Τα παιδιά πρώτα απάντησαν ελεύθερα τι θεωρούν ότι είναι το δικαίωμα αυτό και μετά διάβασαν ακριβώς τι ορίζει το άρθρο 13</a:t>
            </a:r>
            <a:r>
              <a:rPr lang="el-GR" dirty="0" smtClean="0">
                <a:solidFill>
                  <a:srgbClr val="002060"/>
                </a:solidFill>
              </a:rPr>
              <a:t>.     </a:t>
            </a:r>
            <a:endParaRPr lang="el-GR" dirty="0">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ΦΩΤΟ_ΑΠΡΟΛΙΟΣ_2022\20220301_121823.jpg"/>
          <p:cNvPicPr>
            <a:picLocks noChangeAspect="1" noChangeArrowheads="1"/>
          </p:cNvPicPr>
          <p:nvPr/>
        </p:nvPicPr>
        <p:blipFill>
          <a:blip r:embed="rId2" cstate="print"/>
          <a:srcRect b="10244"/>
          <a:stretch>
            <a:fillRect/>
          </a:stretch>
        </p:blipFill>
        <p:spPr bwMode="auto">
          <a:xfrm>
            <a:off x="4071934" y="2357430"/>
            <a:ext cx="4881596" cy="3286148"/>
          </a:xfrm>
          <a:prstGeom prst="rect">
            <a:avLst/>
          </a:prstGeom>
          <a:noFill/>
        </p:spPr>
      </p:pic>
      <p:pic>
        <p:nvPicPr>
          <p:cNvPr id="2051" name="Picture 3" descr="C:\Users\user\Desktop\ΦΩΤΟ_ΑΠΡΟΛΙΟΣ_2022\20220301_121944.jpg"/>
          <p:cNvPicPr>
            <a:picLocks noChangeAspect="1" noChangeArrowheads="1"/>
          </p:cNvPicPr>
          <p:nvPr/>
        </p:nvPicPr>
        <p:blipFill>
          <a:blip r:embed="rId3" cstate="print"/>
          <a:srcRect b="13158"/>
          <a:stretch>
            <a:fillRect/>
          </a:stretch>
        </p:blipFill>
        <p:spPr bwMode="auto">
          <a:xfrm>
            <a:off x="571472" y="285727"/>
            <a:ext cx="3619527" cy="2357455"/>
          </a:xfrm>
          <a:prstGeom prst="rect">
            <a:avLst/>
          </a:prstGeom>
          <a:noFill/>
        </p:spPr>
      </p:pic>
      <p:sp>
        <p:nvSpPr>
          <p:cNvPr id="4" name="3 - Έλλειψη"/>
          <p:cNvSpPr/>
          <p:nvPr/>
        </p:nvSpPr>
        <p:spPr>
          <a:xfrm>
            <a:off x="357158" y="3643314"/>
            <a:ext cx="3429024" cy="2214578"/>
          </a:xfrm>
          <a:prstGeom prst="ellipse">
            <a:avLst/>
          </a:prstGeom>
          <a:solidFill>
            <a:srgbClr val="FF99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002060"/>
                </a:solidFill>
                <a:latin typeface="Times New Roman" pitchFamily="18" charset="0"/>
                <a:cs typeface="Times New Roman" pitchFamily="18" charset="0"/>
              </a:rPr>
              <a:t>Με το μοντέλο</a:t>
            </a:r>
            <a:r>
              <a:rPr lang="en-US" dirty="0" smtClean="0">
                <a:solidFill>
                  <a:srgbClr val="002060"/>
                </a:solidFill>
                <a:latin typeface="Times New Roman" pitchFamily="18" charset="0"/>
                <a:cs typeface="Times New Roman" pitchFamily="18" charset="0"/>
              </a:rPr>
              <a:t> Fryer </a:t>
            </a:r>
            <a:r>
              <a:rPr lang="el-GR" dirty="0" smtClean="0">
                <a:solidFill>
                  <a:srgbClr val="002060"/>
                </a:solidFill>
                <a:latin typeface="Times New Roman" pitchFamily="18" charset="0"/>
                <a:cs typeface="Times New Roman" pitchFamily="18" charset="0"/>
              </a:rPr>
              <a:t>όρισαν τα χαρακτηριστικά του δικαιώματος κι έδωσαν παραδείγματα και μη παραδείγματα. </a:t>
            </a:r>
            <a:endParaRPr lang="el-GR" dirty="0">
              <a:solidFill>
                <a:srgbClr val="00206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ΦΩΤΟ_ΑΠΡΟΛΙΟΣ_2022\20220301_111552.jpg"/>
          <p:cNvPicPr>
            <a:picLocks noChangeAspect="1" noChangeArrowheads="1"/>
          </p:cNvPicPr>
          <p:nvPr/>
        </p:nvPicPr>
        <p:blipFill>
          <a:blip r:embed="rId2" cstate="print"/>
          <a:srcRect/>
          <a:stretch>
            <a:fillRect/>
          </a:stretch>
        </p:blipFill>
        <p:spPr bwMode="auto">
          <a:xfrm>
            <a:off x="285720" y="214290"/>
            <a:ext cx="4572032" cy="3429024"/>
          </a:xfrm>
          <a:prstGeom prst="rect">
            <a:avLst/>
          </a:prstGeom>
          <a:noFill/>
        </p:spPr>
      </p:pic>
      <p:pic>
        <p:nvPicPr>
          <p:cNvPr id="3075" name="Picture 3" descr="C:\Users\user\Desktop\ΦΩΤΟ_ΑΠΡΟΛΙΟΣ_2022\20220301_111622.jpg"/>
          <p:cNvPicPr>
            <a:picLocks noChangeAspect="1" noChangeArrowheads="1"/>
          </p:cNvPicPr>
          <p:nvPr/>
        </p:nvPicPr>
        <p:blipFill>
          <a:blip r:embed="rId3" cstate="print"/>
          <a:srcRect/>
          <a:stretch>
            <a:fillRect/>
          </a:stretch>
        </p:blipFill>
        <p:spPr bwMode="auto">
          <a:xfrm>
            <a:off x="4048122" y="3000372"/>
            <a:ext cx="4476782" cy="3357586"/>
          </a:xfrm>
          <a:prstGeom prst="rect">
            <a:avLst/>
          </a:prstGeom>
          <a:noFill/>
        </p:spPr>
      </p:pic>
      <p:sp>
        <p:nvSpPr>
          <p:cNvPr id="4" name="3 - Έλλειψη"/>
          <p:cNvSpPr/>
          <p:nvPr/>
        </p:nvSpPr>
        <p:spPr>
          <a:xfrm>
            <a:off x="5500694" y="642918"/>
            <a:ext cx="3000396" cy="2000264"/>
          </a:xfrm>
          <a:prstGeom prst="ellipse">
            <a:avLst/>
          </a:prstGeom>
          <a:solidFill>
            <a:srgbClr val="FF99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002060"/>
                </a:solidFill>
                <a:latin typeface="Times New Roman" pitchFamily="18" charset="0"/>
                <a:cs typeface="Times New Roman" pitchFamily="18" charset="0"/>
              </a:rPr>
              <a:t>Κάθε παιδί κύκλωσε τα συναισθήματα που θα βίωνε αν δεν εκφραζόταν ελεύθερα…</a:t>
            </a:r>
            <a:endParaRPr lang="el-GR" dirty="0">
              <a:solidFill>
                <a:srgbClr val="002060"/>
              </a:solidFill>
              <a:latin typeface="Times New Roman" pitchFamily="18" charset="0"/>
              <a:cs typeface="Times New Roman" pitchFamily="18" charset="0"/>
            </a:endParaRPr>
          </a:p>
        </p:txBody>
      </p:sp>
      <p:sp>
        <p:nvSpPr>
          <p:cNvPr id="5" name="4 - Έλλειψη"/>
          <p:cNvSpPr/>
          <p:nvPr/>
        </p:nvSpPr>
        <p:spPr>
          <a:xfrm>
            <a:off x="428596" y="4286256"/>
            <a:ext cx="3214710" cy="2000264"/>
          </a:xfrm>
          <a:prstGeom prst="ellipse">
            <a:avLst/>
          </a:prstGeom>
          <a:solidFill>
            <a:srgbClr val="FF99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002060"/>
                </a:solidFill>
                <a:latin typeface="Times New Roman" pitchFamily="18" charset="0"/>
                <a:cs typeface="Times New Roman" pitchFamily="18" charset="0"/>
              </a:rPr>
              <a:t>… και ανέλυσαν τις διαφορετικές απόψεις τους.</a:t>
            </a:r>
            <a:endParaRPr lang="el-GR" dirty="0">
              <a:solidFill>
                <a:srgbClr val="002060"/>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ΦΩΤΟ_ΑΠΡΟΛΙΟΣ_2022\20220301_111725.jpg"/>
          <p:cNvPicPr>
            <a:picLocks noChangeAspect="1" noChangeArrowheads="1"/>
          </p:cNvPicPr>
          <p:nvPr/>
        </p:nvPicPr>
        <p:blipFill>
          <a:blip r:embed="rId2" cstate="print"/>
          <a:srcRect b="15709"/>
          <a:stretch>
            <a:fillRect/>
          </a:stretch>
        </p:blipFill>
        <p:spPr bwMode="auto">
          <a:xfrm>
            <a:off x="285720" y="285728"/>
            <a:ext cx="8475144" cy="5357850"/>
          </a:xfrm>
          <a:prstGeom prst="rect">
            <a:avLst/>
          </a:prstGeom>
          <a:noFill/>
        </p:spPr>
      </p:pic>
      <p:sp>
        <p:nvSpPr>
          <p:cNvPr id="3" name="2 - Έλλειψη"/>
          <p:cNvSpPr/>
          <p:nvPr/>
        </p:nvSpPr>
        <p:spPr>
          <a:xfrm>
            <a:off x="571472" y="5715016"/>
            <a:ext cx="7858180" cy="785818"/>
          </a:xfrm>
          <a:prstGeom prst="ellipse">
            <a:avLst/>
          </a:prstGeom>
          <a:solidFill>
            <a:srgbClr val="FF99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002060"/>
                </a:solidFill>
                <a:latin typeface="Times New Roman" pitchFamily="18" charset="0"/>
                <a:cs typeface="Times New Roman" pitchFamily="18" charset="0"/>
              </a:rPr>
              <a:t>Στη συνέχεια ανακοίνωσαν τις τρεις πιο βασικές συνέπειες από τη στέρηση αυτού του δικαιώματος.</a:t>
            </a:r>
            <a:endParaRPr lang="el-GR" dirty="0">
              <a:solidFill>
                <a:srgbClr val="002060"/>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615</Words>
  <Application>Microsoft Office PowerPoint</Application>
  <PresentationFormat>Προβολή στην οθόνη (4:3)</PresentationFormat>
  <Paragraphs>32</Paragraphs>
  <Slides>22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ΕΡΓΑΣΤΗΡΙΑ  ΔΕΞΙΟΤΗΤΩΝ  ΕΝΟΤΗΤΑ: ΕΝΔΙΑΦΕΡΟΜΑΙ ΚΑΙ ΕΝΕΡΓΩ ΥΠΟΘΕΜΑΤΙΚΗ: ΑΝΘΡΩΠΙΝΑ ΔΙΚΑΙΩΜΑΤΑ  « Δυναμώνουμε τη φωνή μας.»  ΤΑΞΗ Δ΄  4ο Δημ. Σχ. Άμφισσας Υπεύθυνη Εκπαιδευτικός: Καλογιάννη Ελένη </vt:lpstr>
      <vt:lpstr>Διαφάνεια 2</vt:lpstr>
      <vt:lpstr>1ο ΕΡΓΑΣΤΗΡΙΟ «Έχουμε φωνή;» </vt:lpstr>
      <vt:lpstr>Διαφάνεια 4</vt:lpstr>
      <vt:lpstr>Διαφάνεια 5</vt:lpstr>
      <vt:lpstr>2ο ΕΡΓΑΣΤΗΡΙΟ «Γνωρίζω το δικαίωμα στην έκφραση και ελευθερία λόγου» </vt:lpstr>
      <vt:lpstr>Διαφάνεια 7</vt:lpstr>
      <vt:lpstr>Διαφάνεια 8</vt:lpstr>
      <vt:lpstr>Διαφάνεια 9</vt:lpstr>
      <vt:lpstr>Διαφάνεια 10</vt:lpstr>
      <vt:lpstr>3ο ΕΡΓΑΣΤΗΡΙΟ «Μελέτες περίπτωσης στον κόσμο» </vt:lpstr>
      <vt:lpstr>Διαφάνεια 12</vt:lpstr>
      <vt:lpstr>Διαφάνεια 13</vt:lpstr>
      <vt:lpstr>4ο ΕΡΓΑΣΤΗΡΙΟ «Υπερασπιζόμαστε το δικαίωμα στην ελευθερία έκφρασης» </vt:lpstr>
      <vt:lpstr>Διαφάνεια 15</vt:lpstr>
      <vt:lpstr>5ο ΕΡΓΑΣΤΗΡΙΟ «Σεβασμός του δικαιώματος στην καθημερινότητα» </vt:lpstr>
      <vt:lpstr>Διαφάνεια 17</vt:lpstr>
      <vt:lpstr>6ο ΕΡΓΑΣΤΗΡΙΟ  «Άσκηση του δικαιώματός μας »</vt:lpstr>
      <vt:lpstr>Διαφάνεια 19</vt:lpstr>
      <vt:lpstr>Διαφάνεια 20</vt:lpstr>
      <vt:lpstr>Διαφάνεια 21</vt:lpstr>
      <vt:lpstr>7ο ΕΡΓΑΣΤΗΡΙΟ  «Τελικά, η φωνή μου είναι δυνατή!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52</cp:revision>
  <dcterms:created xsi:type="dcterms:W3CDTF">2022-05-17T16:50:10Z</dcterms:created>
  <dcterms:modified xsi:type="dcterms:W3CDTF">2022-05-25T18:39:14Z</dcterms:modified>
</cp:coreProperties>
</file>