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5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A9A1138-543C-45CA-84B0-2E2657F12A2E}" type="datetimeFigureOut">
              <a:rPr lang="el-GR" smtClean="0"/>
              <a:pPr/>
              <a:t>14/4/2022</a:t>
            </a:fld>
            <a:endParaRPr lang="el-G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1C6E78-7C64-4008-9484-A47B94548E6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9A1138-543C-45CA-84B0-2E2657F12A2E}" type="datetimeFigureOut">
              <a:rPr lang="el-GR" smtClean="0"/>
              <a:pPr/>
              <a:t>14/4/2022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1C6E78-7C64-4008-9484-A47B94548E6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9A1138-543C-45CA-84B0-2E2657F12A2E}" type="datetimeFigureOut">
              <a:rPr lang="el-GR" smtClean="0"/>
              <a:pPr/>
              <a:t>14/4/2022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1C6E78-7C64-4008-9484-A47B94548E6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A9A1138-543C-45CA-84B0-2E2657F12A2E}" type="datetimeFigureOut">
              <a:rPr lang="el-GR" smtClean="0"/>
              <a:pPr/>
              <a:t>14/4/2022</a:t>
            </a:fld>
            <a:endParaRPr lang="el-GR"/>
          </a:p>
        </p:txBody>
      </p:sp>
      <p:sp>
        <p:nvSpPr>
          <p:cNvPr id="5" name="Footer Placeholder 4"/>
          <p:cNvSpPr>
            <a:spLocks noGrp="1"/>
          </p:cNvSpPr>
          <p:nvPr>
            <p:ph type="ftr" sz="quarter" idx="11"/>
          </p:nvPr>
        </p:nvSpPr>
        <p:spPr>
          <a:xfrm>
            <a:off x="457200" y="6480969"/>
            <a:ext cx="4260056" cy="300831"/>
          </a:xfrm>
        </p:spPr>
        <p:txBody>
          <a:bodyPr/>
          <a:lstStyle/>
          <a:p>
            <a:endParaRPr lang="el-GR"/>
          </a:p>
        </p:txBody>
      </p:sp>
      <p:sp>
        <p:nvSpPr>
          <p:cNvPr id="6" name="Slide Number Placeholder 5"/>
          <p:cNvSpPr>
            <a:spLocks noGrp="1"/>
          </p:cNvSpPr>
          <p:nvPr>
            <p:ph type="sldNum" sz="quarter" idx="12"/>
          </p:nvPr>
        </p:nvSpPr>
        <p:spPr/>
        <p:txBody>
          <a:bodyPr/>
          <a:lstStyle/>
          <a:p>
            <a:fld id="{0B1C6E78-7C64-4008-9484-A47B94548E6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A9A1138-543C-45CA-84B0-2E2657F12A2E}" type="datetimeFigureOut">
              <a:rPr lang="el-GR" smtClean="0"/>
              <a:pPr/>
              <a:t>14/4/2022</a:t>
            </a:fld>
            <a:endParaRPr lang="el-GR"/>
          </a:p>
        </p:txBody>
      </p:sp>
      <p:sp>
        <p:nvSpPr>
          <p:cNvPr id="5" name="Footer Placeholder 4"/>
          <p:cNvSpPr>
            <a:spLocks noGrp="1"/>
          </p:cNvSpPr>
          <p:nvPr>
            <p:ph type="ftr" sz="quarter" idx="11"/>
          </p:nvPr>
        </p:nvSpPr>
        <p:spPr>
          <a:xfrm>
            <a:off x="2619376" y="6480969"/>
            <a:ext cx="4260056" cy="300831"/>
          </a:xfrm>
        </p:spPr>
        <p:txBody>
          <a:bodyPr/>
          <a:lstStyle/>
          <a:p>
            <a:endParaRPr lang="el-GR"/>
          </a:p>
        </p:txBody>
      </p:sp>
      <p:sp>
        <p:nvSpPr>
          <p:cNvPr id="6" name="Slide Number Placeholder 5"/>
          <p:cNvSpPr>
            <a:spLocks noGrp="1"/>
          </p:cNvSpPr>
          <p:nvPr>
            <p:ph type="sldNum" sz="quarter" idx="12"/>
          </p:nvPr>
        </p:nvSpPr>
        <p:spPr>
          <a:xfrm>
            <a:off x="8451056" y="809624"/>
            <a:ext cx="502920" cy="300831"/>
          </a:xfrm>
        </p:spPr>
        <p:txBody>
          <a:bodyPr/>
          <a:lstStyle/>
          <a:p>
            <a:fld id="{0B1C6E78-7C64-4008-9484-A47B94548E6C}" type="slidenum">
              <a:rPr lang="el-GR" smtClean="0"/>
              <a:pPr/>
              <a:t>‹#›</a:t>
            </a:fld>
            <a:endParaRPr lang="el-G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A9A1138-543C-45CA-84B0-2E2657F12A2E}" type="datetimeFigureOut">
              <a:rPr lang="el-GR" smtClean="0"/>
              <a:pPr/>
              <a:t>14/4/2022</a:t>
            </a:fld>
            <a:endParaRPr lang="el-GR"/>
          </a:p>
        </p:txBody>
      </p:sp>
      <p:sp>
        <p:nvSpPr>
          <p:cNvPr id="6" name="Footer Placeholder 5"/>
          <p:cNvSpPr>
            <a:spLocks noGrp="1"/>
          </p:cNvSpPr>
          <p:nvPr>
            <p:ph type="ftr" sz="quarter" idx="11"/>
          </p:nvPr>
        </p:nvSpPr>
        <p:spPr>
          <a:xfrm>
            <a:off x="457200" y="6480969"/>
            <a:ext cx="4260056" cy="301752"/>
          </a:xfrm>
        </p:spPr>
        <p:txBody>
          <a:bodyPr/>
          <a:lstStyle/>
          <a:p>
            <a:endParaRPr lang="el-GR"/>
          </a:p>
        </p:txBody>
      </p:sp>
      <p:sp>
        <p:nvSpPr>
          <p:cNvPr id="7" name="Slide Number Placeholder 6"/>
          <p:cNvSpPr>
            <a:spLocks noGrp="1"/>
          </p:cNvSpPr>
          <p:nvPr>
            <p:ph type="sldNum" sz="quarter" idx="12"/>
          </p:nvPr>
        </p:nvSpPr>
        <p:spPr>
          <a:xfrm>
            <a:off x="7589520" y="6480969"/>
            <a:ext cx="502920" cy="301752"/>
          </a:xfrm>
        </p:spPr>
        <p:txBody>
          <a:bodyPr/>
          <a:lstStyle/>
          <a:p>
            <a:fld id="{0B1C6E78-7C64-4008-9484-A47B94548E6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A9A1138-543C-45CA-84B0-2E2657F12A2E}" type="datetimeFigureOut">
              <a:rPr lang="el-GR" smtClean="0"/>
              <a:pPr/>
              <a:t>14/4/2022</a:t>
            </a:fld>
            <a:endParaRPr lang="el-GR"/>
          </a:p>
        </p:txBody>
      </p:sp>
      <p:sp>
        <p:nvSpPr>
          <p:cNvPr id="8" name="Footer Placeholder 7"/>
          <p:cNvSpPr>
            <a:spLocks noGrp="1"/>
          </p:cNvSpPr>
          <p:nvPr>
            <p:ph type="ftr" sz="quarter" idx="11"/>
          </p:nvPr>
        </p:nvSpPr>
        <p:spPr>
          <a:xfrm>
            <a:off x="457200" y="6480969"/>
            <a:ext cx="4261104" cy="301752"/>
          </a:xfrm>
        </p:spPr>
        <p:txBody>
          <a:bodyPr/>
          <a:lstStyle/>
          <a:p>
            <a:endParaRPr lang="el-G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B1C6E78-7C64-4008-9484-A47B94548E6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9A1138-543C-45CA-84B0-2E2657F12A2E}" type="datetimeFigureOut">
              <a:rPr lang="el-GR" smtClean="0"/>
              <a:pPr/>
              <a:t>14/4/2022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B1C6E78-7C64-4008-9484-A47B94548E6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A9A1138-543C-45CA-84B0-2E2657F12A2E}" type="datetimeFigureOut">
              <a:rPr lang="el-GR" smtClean="0"/>
              <a:pPr/>
              <a:t>14/4/2022</a:t>
            </a:fld>
            <a:endParaRPr lang="el-GR"/>
          </a:p>
        </p:txBody>
      </p:sp>
      <p:sp>
        <p:nvSpPr>
          <p:cNvPr id="3" name="Footer Placeholder 2"/>
          <p:cNvSpPr>
            <a:spLocks noGrp="1"/>
          </p:cNvSpPr>
          <p:nvPr>
            <p:ph type="ftr" sz="quarter" idx="11"/>
          </p:nvPr>
        </p:nvSpPr>
        <p:spPr>
          <a:xfrm>
            <a:off x="457200" y="6481890"/>
            <a:ext cx="4260056" cy="300831"/>
          </a:xfrm>
        </p:spPr>
        <p:txBody>
          <a:bodyPr/>
          <a:lstStyle/>
          <a:p>
            <a:endParaRPr lang="el-GR"/>
          </a:p>
        </p:txBody>
      </p:sp>
      <p:sp>
        <p:nvSpPr>
          <p:cNvPr id="4" name="Slide Number Placeholder 3"/>
          <p:cNvSpPr>
            <a:spLocks noGrp="1"/>
          </p:cNvSpPr>
          <p:nvPr>
            <p:ph type="sldNum" sz="quarter" idx="12"/>
          </p:nvPr>
        </p:nvSpPr>
        <p:spPr>
          <a:xfrm>
            <a:off x="7589520" y="6480969"/>
            <a:ext cx="502920" cy="301752"/>
          </a:xfrm>
        </p:spPr>
        <p:txBody>
          <a:bodyPr/>
          <a:lstStyle/>
          <a:p>
            <a:fld id="{0B1C6E78-7C64-4008-9484-A47B94548E6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A9A1138-543C-45CA-84B0-2E2657F12A2E}" type="datetimeFigureOut">
              <a:rPr lang="el-GR" smtClean="0"/>
              <a:pPr/>
              <a:t>14/4/2022</a:t>
            </a:fld>
            <a:endParaRPr lang="el-G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B1C6E78-7C64-4008-9484-A47B94548E6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A9A1138-543C-45CA-84B0-2E2657F12A2E}" type="datetimeFigureOut">
              <a:rPr lang="el-GR" smtClean="0"/>
              <a:pPr/>
              <a:t>14/4/2022</a:t>
            </a:fld>
            <a:endParaRPr lang="el-G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B1C6E78-7C64-4008-9484-A47B94548E6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A9A1138-543C-45CA-84B0-2E2657F12A2E}" type="datetimeFigureOut">
              <a:rPr lang="el-GR" smtClean="0"/>
              <a:pPr/>
              <a:t>14/4/2022</a:t>
            </a:fld>
            <a:endParaRPr lang="el-G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1C6E78-7C64-4008-9484-A47B94548E6C}"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RFS0MYTC1I"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8062912" cy="1603395"/>
          </a:xfrm>
        </p:spPr>
        <p:txBody>
          <a:bodyPr>
            <a:normAutofit/>
          </a:bodyPr>
          <a:lstStyle/>
          <a:p>
            <a:pPr algn="ctr"/>
            <a:r>
              <a:rPr lang="el-GR" b="1" dirty="0" smtClean="0">
                <a:solidFill>
                  <a:schemeClr val="accent1"/>
                </a:solidFill>
                <a:latin typeface="Comic Sans MS" pitchFamily="66" charset="0"/>
              </a:rPr>
              <a:t>Όταν λέμε ΌΛΟΙ, εννοούμε...ΌΛΟΙ</a:t>
            </a:r>
            <a:endParaRPr lang="el-GR" dirty="0">
              <a:solidFill>
                <a:schemeClr val="accent1"/>
              </a:solidFill>
              <a:latin typeface="Comic Sans MS" pitchFamily="66" charset="0"/>
            </a:endParaRPr>
          </a:p>
        </p:txBody>
      </p:sp>
      <p:sp>
        <p:nvSpPr>
          <p:cNvPr id="3" name="Subtitle 2"/>
          <p:cNvSpPr>
            <a:spLocks noGrp="1"/>
          </p:cNvSpPr>
          <p:nvPr>
            <p:ph type="subTitle" idx="1"/>
          </p:nvPr>
        </p:nvSpPr>
        <p:spPr>
          <a:xfrm>
            <a:off x="571472" y="2571744"/>
            <a:ext cx="8062912" cy="3857652"/>
          </a:xfrm>
        </p:spPr>
        <p:txBody>
          <a:bodyPr>
            <a:normAutofit fontScale="92500" lnSpcReduction="10000"/>
          </a:bodyPr>
          <a:lstStyle/>
          <a:p>
            <a:pPr algn="ctr"/>
            <a:r>
              <a:rPr lang="el-GR" sz="3200" b="1" i="1" u="sng" dirty="0" smtClean="0">
                <a:solidFill>
                  <a:schemeClr val="bg2">
                    <a:lumMod val="20000"/>
                    <a:lumOff val="80000"/>
                  </a:schemeClr>
                </a:solidFill>
                <a:latin typeface="Comic Sans MS" pitchFamily="66" charset="0"/>
              </a:rPr>
              <a:t>ΕΡΓΑΣΤΗΡΙΑ ΔΕΞΙΟΤΗΤΩΝ</a:t>
            </a:r>
            <a:r>
              <a:rPr lang="el-GR" sz="3200" b="1" i="1" dirty="0" smtClean="0">
                <a:solidFill>
                  <a:schemeClr val="bg2">
                    <a:lumMod val="20000"/>
                    <a:lumOff val="80000"/>
                  </a:schemeClr>
                </a:solidFill>
                <a:latin typeface="Comic Sans MS" pitchFamily="66" charset="0"/>
              </a:rPr>
              <a:t> – </a:t>
            </a:r>
            <a:r>
              <a:rPr lang="el-GR" sz="3200" b="1" i="1" u="sng" dirty="0" smtClean="0">
                <a:solidFill>
                  <a:schemeClr val="bg2">
                    <a:lumMod val="20000"/>
                    <a:lumOff val="80000"/>
                  </a:schemeClr>
                </a:solidFill>
                <a:latin typeface="Comic Sans MS" pitchFamily="66" charset="0"/>
              </a:rPr>
              <a:t>Τάξη Γ΄</a:t>
            </a:r>
            <a:endParaRPr lang="en-US" sz="3200" b="1" i="1" u="sng" dirty="0" smtClean="0">
              <a:solidFill>
                <a:schemeClr val="bg2">
                  <a:lumMod val="20000"/>
                  <a:lumOff val="80000"/>
                </a:schemeClr>
              </a:solidFill>
              <a:latin typeface="Comic Sans MS" pitchFamily="66" charset="0"/>
            </a:endParaRPr>
          </a:p>
          <a:p>
            <a:pPr algn="ctr"/>
            <a:r>
              <a:rPr lang="el-GR" sz="3200" b="1" i="1" dirty="0" smtClean="0">
                <a:solidFill>
                  <a:schemeClr val="bg2">
                    <a:lumMod val="20000"/>
                    <a:lumOff val="80000"/>
                  </a:schemeClr>
                </a:solidFill>
                <a:latin typeface="Comic Sans MS" pitchFamily="66" charset="0"/>
              </a:rPr>
              <a:t>  </a:t>
            </a:r>
            <a:endParaRPr lang="el-GR" sz="3200" dirty="0" smtClean="0">
              <a:solidFill>
                <a:schemeClr val="bg2">
                  <a:lumMod val="20000"/>
                  <a:lumOff val="80000"/>
                </a:schemeClr>
              </a:solidFill>
              <a:latin typeface="Comic Sans MS" pitchFamily="66" charset="0"/>
            </a:endParaRPr>
          </a:p>
          <a:p>
            <a:pPr algn="ctr"/>
            <a:r>
              <a:rPr lang="el-GR" sz="3200" b="1" i="1" u="sng" dirty="0" smtClean="0">
                <a:solidFill>
                  <a:schemeClr val="bg2">
                    <a:lumMod val="20000"/>
                    <a:lumOff val="80000"/>
                  </a:schemeClr>
                </a:solidFill>
                <a:latin typeface="Comic Sans MS" pitchFamily="66" charset="0"/>
              </a:rPr>
              <a:t>ΘΕΜΑΤΙΚΗ</a:t>
            </a:r>
            <a:r>
              <a:rPr lang="el-GR" sz="3200" b="1" i="1" dirty="0" smtClean="0">
                <a:solidFill>
                  <a:schemeClr val="bg2">
                    <a:lumMod val="20000"/>
                    <a:lumOff val="80000"/>
                  </a:schemeClr>
                </a:solidFill>
                <a:latin typeface="Comic Sans MS" pitchFamily="66" charset="0"/>
              </a:rPr>
              <a:t>: </a:t>
            </a:r>
            <a:r>
              <a:rPr lang="el-GR" sz="3200" b="1" dirty="0" smtClean="0">
                <a:solidFill>
                  <a:schemeClr val="bg2">
                    <a:lumMod val="20000"/>
                    <a:lumOff val="80000"/>
                  </a:schemeClr>
                </a:solidFill>
              </a:rPr>
              <a:t>ΕΝΔΙΑΦΕΡΟΜΑΙ ΚΑΙ ΕΝΕΡΓΩ – Κοινωνική Συναίσθηση &amp; Ευθύνη</a:t>
            </a:r>
            <a:endParaRPr lang="el-GR" sz="3200" dirty="0" smtClean="0">
              <a:solidFill>
                <a:schemeClr val="bg2">
                  <a:lumMod val="20000"/>
                  <a:lumOff val="80000"/>
                </a:schemeClr>
              </a:solidFill>
            </a:endParaRPr>
          </a:p>
          <a:p>
            <a:pPr algn="ctr"/>
            <a:endParaRPr lang="el-GR" sz="3200" i="1" dirty="0" smtClean="0">
              <a:solidFill>
                <a:schemeClr val="bg2">
                  <a:lumMod val="20000"/>
                  <a:lumOff val="80000"/>
                </a:schemeClr>
              </a:solidFill>
              <a:latin typeface="Comic Sans MS" pitchFamily="66" charset="0"/>
            </a:endParaRPr>
          </a:p>
          <a:p>
            <a:pPr algn="ctr"/>
            <a:r>
              <a:rPr lang="el-GR" sz="3200" b="1" i="1" u="sng" dirty="0" smtClean="0">
                <a:solidFill>
                  <a:schemeClr val="bg2">
                    <a:lumMod val="20000"/>
                    <a:lumOff val="80000"/>
                  </a:schemeClr>
                </a:solidFill>
                <a:latin typeface="Comic Sans MS" pitchFamily="66" charset="0"/>
              </a:rPr>
              <a:t>Υπευθ.εκπαιδευτικός</a:t>
            </a:r>
            <a:r>
              <a:rPr lang="el-GR" sz="3200" b="1" i="1" dirty="0" smtClean="0">
                <a:solidFill>
                  <a:schemeClr val="bg2">
                    <a:lumMod val="20000"/>
                    <a:lumOff val="80000"/>
                  </a:schemeClr>
                </a:solidFill>
                <a:latin typeface="Comic Sans MS" pitchFamily="66" charset="0"/>
              </a:rPr>
              <a:t>: Γεωργίου Ελένη-ΠΕ70</a:t>
            </a:r>
            <a:endParaRPr lang="el-GR" sz="3200" dirty="0" smtClean="0">
              <a:solidFill>
                <a:schemeClr val="bg2">
                  <a:lumMod val="20000"/>
                  <a:lumOff val="80000"/>
                </a:schemeClr>
              </a:solidFill>
              <a:latin typeface="Comic Sans MS" pitchFamily="66" charset="0"/>
            </a:endParaRPr>
          </a:p>
          <a:p>
            <a:pPr algn="ctr"/>
            <a:r>
              <a:rPr lang="el-GR" sz="3200" b="1" i="1" dirty="0" smtClean="0">
                <a:solidFill>
                  <a:schemeClr val="bg2">
                    <a:lumMod val="20000"/>
                    <a:lumOff val="80000"/>
                  </a:schemeClr>
                </a:solidFill>
                <a:latin typeface="Comic Sans MS" pitchFamily="66" charset="0"/>
              </a:rPr>
              <a:t>4</a:t>
            </a:r>
            <a:r>
              <a:rPr lang="el-GR" sz="3200" b="1" i="1" baseline="30000" dirty="0" smtClean="0">
                <a:solidFill>
                  <a:schemeClr val="bg2">
                    <a:lumMod val="20000"/>
                    <a:lumOff val="80000"/>
                  </a:schemeClr>
                </a:solidFill>
                <a:latin typeface="Comic Sans MS" pitchFamily="66" charset="0"/>
              </a:rPr>
              <a:t>Ο</a:t>
            </a:r>
            <a:r>
              <a:rPr lang="el-GR" sz="3200" b="1" i="1" dirty="0" smtClean="0">
                <a:solidFill>
                  <a:schemeClr val="bg2">
                    <a:lumMod val="20000"/>
                    <a:lumOff val="80000"/>
                  </a:schemeClr>
                </a:solidFill>
                <a:latin typeface="Comic Sans MS" pitchFamily="66" charset="0"/>
              </a:rPr>
              <a:t> Δημοτικό Σχολείο Άμφισσας</a:t>
            </a:r>
            <a:endParaRPr lang="el-GR" sz="3200" dirty="0" smtClean="0">
              <a:solidFill>
                <a:schemeClr val="bg2">
                  <a:lumMod val="20000"/>
                  <a:lumOff val="80000"/>
                </a:schemeClr>
              </a:solidFill>
              <a:latin typeface="Comic Sans MS" pitchFamily="66" charset="0"/>
            </a:endParaRPr>
          </a:p>
          <a:p>
            <a:pPr algn="ctr"/>
            <a:r>
              <a:rPr lang="el-GR" sz="3200" b="1" i="1" dirty="0" smtClean="0">
                <a:solidFill>
                  <a:schemeClr val="bg2">
                    <a:lumMod val="20000"/>
                    <a:lumOff val="80000"/>
                  </a:schemeClr>
                </a:solidFill>
              </a:rPr>
              <a:t>Φεβρουάριος 2022 - Μάρτιος 2022</a:t>
            </a:r>
            <a:endParaRPr lang="el-GR" sz="32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
            </a:r>
            <a:br>
              <a:rPr lang="el-GR" sz="4400" dirty="0" smtClean="0">
                <a:latin typeface="Comic Sans MS" pitchFamily="66" charset="0"/>
              </a:rPr>
            </a:br>
            <a:r>
              <a:rPr lang="el-GR" sz="4400" dirty="0" smtClean="0">
                <a:latin typeface="Comic Sans MS" pitchFamily="66" charset="0"/>
              </a:rPr>
              <a:t>5ο εργαστήριο: «</a:t>
            </a:r>
            <a:r>
              <a:rPr lang="el-GR" sz="4400" b="1" i="1" dirty="0" smtClean="0">
                <a:latin typeface="Comic Sans MS" pitchFamily="66" charset="0"/>
              </a:rPr>
              <a:t>Πόσο ίδιοι είμαστε...</a:t>
            </a:r>
            <a:r>
              <a:rPr lang="el-GR" sz="4400" dirty="0" smtClean="0">
                <a:latin typeface="Comic Sans MS" pitchFamily="66" charset="0"/>
              </a:rPr>
              <a:t>»</a:t>
            </a:r>
            <a:r>
              <a:rPr lang="el-GR" dirty="0" smtClean="0"/>
              <a:t/>
            </a:r>
            <a:br>
              <a:rPr lang="el-GR" dirty="0" smtClean="0"/>
            </a:br>
            <a:endParaRPr lang="el-GR" dirty="0"/>
          </a:p>
        </p:txBody>
      </p:sp>
      <p:pic>
        <p:nvPicPr>
          <p:cNvPr id="9218" name="Picture 2" descr="C:\Users\Dimitris Captain\Desktop\φωτο για 3ο εργαστηριο\IMG_20220330_125812......................jpg"/>
          <p:cNvPicPr>
            <a:picLocks noGrp="1" noChangeAspect="1" noChangeArrowheads="1"/>
          </p:cNvPicPr>
          <p:nvPr>
            <p:ph sz="half" idx="1"/>
          </p:nvPr>
        </p:nvPicPr>
        <p:blipFill>
          <a:blip r:embed="rId2" cstate="print"/>
          <a:srcRect/>
          <a:stretch>
            <a:fillRect/>
          </a:stretch>
        </p:blipFill>
        <p:spPr bwMode="auto">
          <a:xfrm>
            <a:off x="214282" y="1857364"/>
            <a:ext cx="4252914" cy="3214710"/>
          </a:xfrm>
          <a:prstGeom prst="rect">
            <a:avLst/>
          </a:prstGeom>
          <a:noFill/>
        </p:spPr>
      </p:pic>
      <p:pic>
        <p:nvPicPr>
          <p:cNvPr id="9219" name="Picture 3" descr="C:\Users\Dimitris Captain\Desktop\φωτο για 3ο εργαστηριο\IMG_20220330_125755............jpg"/>
          <p:cNvPicPr>
            <a:picLocks noGrp="1" noChangeAspect="1" noChangeArrowheads="1"/>
          </p:cNvPicPr>
          <p:nvPr>
            <p:ph sz="half" idx="2"/>
          </p:nvPr>
        </p:nvPicPr>
        <p:blipFill>
          <a:blip r:embed="rId3" cstate="print"/>
          <a:srcRect/>
          <a:stretch>
            <a:fillRect/>
          </a:stretch>
        </p:blipFill>
        <p:spPr bwMode="auto">
          <a:xfrm>
            <a:off x="4572000" y="1857364"/>
            <a:ext cx="4357718" cy="3214710"/>
          </a:xfrm>
          <a:prstGeom prst="rect">
            <a:avLst/>
          </a:prstGeom>
          <a:noFill/>
        </p:spPr>
      </p:pic>
      <p:sp>
        <p:nvSpPr>
          <p:cNvPr id="7" name="TextBox 6"/>
          <p:cNvSpPr txBox="1"/>
          <p:nvPr/>
        </p:nvSpPr>
        <p:spPr>
          <a:xfrm flipH="1">
            <a:off x="285720" y="5500702"/>
            <a:ext cx="8643998" cy="707886"/>
          </a:xfrm>
          <a:prstGeom prst="rect">
            <a:avLst/>
          </a:prstGeom>
          <a:noFill/>
        </p:spPr>
        <p:txBody>
          <a:bodyPr wrap="square" rtlCol="0">
            <a:spAutoFit/>
          </a:bodyPr>
          <a:lstStyle/>
          <a:p>
            <a:r>
              <a:rPr lang="el-GR" sz="2000" b="1" i="1" dirty="0" smtClean="0">
                <a:solidFill>
                  <a:schemeClr val="bg1"/>
                </a:solidFill>
                <a:latin typeface="Comic Sans MS" pitchFamily="66" charset="0"/>
              </a:rPr>
              <a:t>Ζωγραφίζουμε αγαπημένα μέρη, φαγητά, παιχνίδια κ.ά και διαπιστώνουμε ομοιότητες και διαφορές. </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smtClean="0">
                <a:latin typeface="Comic Sans MS" pitchFamily="66" charset="0"/>
              </a:rPr>
              <a:t>5ο εργαστήριο: «</a:t>
            </a:r>
            <a:r>
              <a:rPr lang="el-GR" sz="4000" b="1" i="1" dirty="0" smtClean="0">
                <a:latin typeface="Comic Sans MS" pitchFamily="66" charset="0"/>
              </a:rPr>
              <a:t>Πόσο ίδιοι είμαστε...</a:t>
            </a:r>
            <a:r>
              <a:rPr lang="el-GR" sz="4000" dirty="0" smtClean="0">
                <a:latin typeface="Comic Sans MS" pitchFamily="66" charset="0"/>
              </a:rPr>
              <a:t>»</a:t>
            </a:r>
            <a:endParaRPr lang="el-GR" dirty="0"/>
          </a:p>
        </p:txBody>
      </p:sp>
      <p:pic>
        <p:nvPicPr>
          <p:cNvPr id="10242" name="Picture 2" descr="C:\Users\Dimitris Captain\Desktop\φωτο για 3ο εργαστηριο\IMG_20220330_125856.jpg"/>
          <p:cNvPicPr>
            <a:picLocks noGrp="1" noChangeAspect="1" noChangeArrowheads="1"/>
          </p:cNvPicPr>
          <p:nvPr>
            <p:ph sz="half" idx="1"/>
          </p:nvPr>
        </p:nvPicPr>
        <p:blipFill>
          <a:blip r:embed="rId2" cstate="print"/>
          <a:srcRect/>
          <a:stretch>
            <a:fillRect/>
          </a:stretch>
        </p:blipFill>
        <p:spPr bwMode="auto">
          <a:xfrm>
            <a:off x="214282" y="2214554"/>
            <a:ext cx="4252914" cy="3000396"/>
          </a:xfrm>
          <a:prstGeom prst="rect">
            <a:avLst/>
          </a:prstGeom>
          <a:noFill/>
        </p:spPr>
      </p:pic>
      <p:pic>
        <p:nvPicPr>
          <p:cNvPr id="10243" name="Picture 3" descr="C:\Users\Dimitris Captain\Desktop\φωτο για 3ο εργαστηριο\IMG_20220330_125920..........jpg"/>
          <p:cNvPicPr>
            <a:picLocks noGrp="1" noChangeAspect="1" noChangeArrowheads="1"/>
          </p:cNvPicPr>
          <p:nvPr>
            <p:ph sz="half" idx="2"/>
          </p:nvPr>
        </p:nvPicPr>
        <p:blipFill>
          <a:blip r:embed="rId3" cstate="print"/>
          <a:srcRect/>
          <a:stretch>
            <a:fillRect/>
          </a:stretch>
        </p:blipFill>
        <p:spPr bwMode="auto">
          <a:xfrm>
            <a:off x="4643438" y="2214554"/>
            <a:ext cx="4214842" cy="3000396"/>
          </a:xfrm>
          <a:prstGeom prst="rect">
            <a:avLst/>
          </a:prstGeom>
          <a:noFill/>
        </p:spPr>
      </p:pic>
      <p:sp>
        <p:nvSpPr>
          <p:cNvPr id="8" name="TextBox 7"/>
          <p:cNvSpPr txBox="1"/>
          <p:nvPr/>
        </p:nvSpPr>
        <p:spPr>
          <a:xfrm>
            <a:off x="214282" y="5643578"/>
            <a:ext cx="8715404" cy="400110"/>
          </a:xfrm>
          <a:prstGeom prst="rect">
            <a:avLst/>
          </a:prstGeom>
          <a:noFill/>
        </p:spPr>
        <p:txBody>
          <a:bodyPr wrap="square" rtlCol="0">
            <a:spAutoFit/>
          </a:bodyPr>
          <a:lstStyle/>
          <a:p>
            <a:r>
              <a:rPr lang="el-GR" sz="2000" b="1" i="1" dirty="0" smtClean="0">
                <a:solidFill>
                  <a:schemeClr val="bg1"/>
                </a:solidFill>
                <a:latin typeface="Comic Sans MS" pitchFamily="66" charset="0"/>
              </a:rPr>
              <a:t>Μάλλον δε διαφέρουμε και πάρα πολύ τελικά στις προτιμήσεις μας!...</a:t>
            </a:r>
            <a:endParaRPr lang="el-G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5ο εργαστήριο: «</a:t>
            </a:r>
            <a:r>
              <a:rPr lang="el-GR" sz="4400" b="1" i="1" dirty="0" smtClean="0">
                <a:latin typeface="Comic Sans MS" pitchFamily="66" charset="0"/>
              </a:rPr>
              <a:t>Πόσο ίδιοι είμαστε...</a:t>
            </a:r>
            <a:r>
              <a:rPr lang="el-GR" sz="4400" dirty="0" smtClean="0">
                <a:latin typeface="Comic Sans MS" pitchFamily="66" charset="0"/>
              </a:rPr>
              <a:t>»</a:t>
            </a:r>
            <a:endParaRPr lang="el-GR" dirty="0"/>
          </a:p>
        </p:txBody>
      </p:sp>
      <p:pic>
        <p:nvPicPr>
          <p:cNvPr id="11266" name="Picture 2" descr="C:\Users\Dimitris Captain\Desktop\kids-with-their-favorite-toys-by-gabriele-galimberti-18-634x634.jpg"/>
          <p:cNvPicPr>
            <a:picLocks noGrp="1" noChangeAspect="1" noChangeArrowheads="1"/>
          </p:cNvPicPr>
          <p:nvPr>
            <p:ph sz="half" idx="1"/>
          </p:nvPr>
        </p:nvPicPr>
        <p:blipFill>
          <a:blip r:embed="rId2"/>
          <a:srcRect/>
          <a:stretch>
            <a:fillRect/>
          </a:stretch>
        </p:blipFill>
        <p:spPr bwMode="auto">
          <a:xfrm>
            <a:off x="428596" y="1714488"/>
            <a:ext cx="4038600" cy="3463145"/>
          </a:xfrm>
          <a:prstGeom prst="rect">
            <a:avLst/>
          </a:prstGeom>
          <a:noFill/>
        </p:spPr>
      </p:pic>
      <p:pic>
        <p:nvPicPr>
          <p:cNvPr id="11267" name="Picture 3" descr="C:\Users\Dimitris Captain\Desktop\kids-with-their-favorite-toys-by-gabriele-galimberti-13-634x634.jpg"/>
          <p:cNvPicPr>
            <a:picLocks noGrp="1" noChangeAspect="1" noChangeArrowheads="1"/>
          </p:cNvPicPr>
          <p:nvPr>
            <p:ph sz="half" idx="2"/>
          </p:nvPr>
        </p:nvPicPr>
        <p:blipFill>
          <a:blip r:embed="rId3"/>
          <a:srcRect/>
          <a:stretch>
            <a:fillRect/>
          </a:stretch>
        </p:blipFill>
        <p:spPr bwMode="auto">
          <a:xfrm>
            <a:off x="4643438" y="1714488"/>
            <a:ext cx="4038600" cy="3463145"/>
          </a:xfrm>
          <a:prstGeom prst="rect">
            <a:avLst/>
          </a:prstGeom>
          <a:noFill/>
        </p:spPr>
      </p:pic>
      <p:sp>
        <p:nvSpPr>
          <p:cNvPr id="7" name="TextBox 6"/>
          <p:cNvSpPr txBox="1"/>
          <p:nvPr/>
        </p:nvSpPr>
        <p:spPr>
          <a:xfrm flipH="1">
            <a:off x="142844" y="5357826"/>
            <a:ext cx="8572560" cy="400110"/>
          </a:xfrm>
          <a:prstGeom prst="rect">
            <a:avLst/>
          </a:prstGeom>
          <a:noFill/>
        </p:spPr>
        <p:txBody>
          <a:bodyPr wrap="square" rtlCol="0">
            <a:spAutoFit/>
          </a:bodyPr>
          <a:lstStyle/>
          <a:p>
            <a:r>
              <a:rPr lang="el-GR" sz="2000" b="1" i="1" dirty="0" smtClean="0">
                <a:solidFill>
                  <a:schemeClr val="bg1"/>
                </a:solidFill>
                <a:latin typeface="Comic Sans MS" pitchFamily="66" charset="0"/>
              </a:rPr>
              <a:t>              Μαλάουι                              Αυστραλία</a:t>
            </a:r>
            <a:endParaRPr lang="el-GR" sz="2000" b="1" i="1" dirty="0">
              <a:solidFill>
                <a:schemeClr val="bg1"/>
              </a:solidFill>
              <a:latin typeface="Comic Sans MS" pitchFamily="66" charset="0"/>
            </a:endParaRPr>
          </a:p>
        </p:txBody>
      </p:sp>
      <p:sp>
        <p:nvSpPr>
          <p:cNvPr id="8" name="TextBox 7"/>
          <p:cNvSpPr txBox="1"/>
          <p:nvPr/>
        </p:nvSpPr>
        <p:spPr>
          <a:xfrm>
            <a:off x="142844" y="5857893"/>
            <a:ext cx="8858312" cy="707886"/>
          </a:xfrm>
          <a:prstGeom prst="rect">
            <a:avLst/>
          </a:prstGeom>
          <a:noFill/>
        </p:spPr>
        <p:txBody>
          <a:bodyPr wrap="square" rtlCol="0">
            <a:spAutoFit/>
          </a:bodyPr>
          <a:lstStyle/>
          <a:p>
            <a:r>
              <a:rPr lang="el-GR" sz="2000" b="1" i="1" dirty="0" smtClean="0">
                <a:solidFill>
                  <a:schemeClr val="bg1"/>
                </a:solidFill>
                <a:latin typeface="Comic Sans MS" pitchFamily="66" charset="0"/>
              </a:rPr>
              <a:t>Βλέπουμε φωτογραφίες παιδιών όπως οι παραπάνω, από διάφορες χώρες του κόσμου και συζητούμε ομοιότητες και διαφορές που έχουμε...</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latin typeface="Comic Sans MS" pitchFamily="66" charset="0"/>
              </a:rPr>
              <a:t>6ο εργαστήριο: «</a:t>
            </a:r>
            <a:r>
              <a:rPr lang="el-GR" sz="4000" b="1" i="1" dirty="0" smtClean="0">
                <a:latin typeface="Comic Sans MS" pitchFamily="66" charset="0"/>
              </a:rPr>
              <a:t>Το σχολείο για όλα τα παιδιά... με όλα τα παιδιά...</a:t>
            </a:r>
            <a:r>
              <a:rPr lang="el-GR" sz="4000" dirty="0" smtClean="0">
                <a:latin typeface="Comic Sans MS" pitchFamily="66" charset="0"/>
              </a:rPr>
              <a:t>»</a:t>
            </a:r>
            <a:r>
              <a:rPr lang="el-GR" dirty="0" smtClean="0"/>
              <a:t/>
            </a:r>
            <a:br>
              <a:rPr lang="el-GR" dirty="0" smtClean="0"/>
            </a:br>
            <a:endParaRPr lang="el-GR" dirty="0"/>
          </a:p>
        </p:txBody>
      </p:sp>
      <p:pic>
        <p:nvPicPr>
          <p:cNvPr id="12290" name="Picture 2" descr="C:\Users\Dimitris Captain\Desktop\η.gif"/>
          <p:cNvPicPr>
            <a:picLocks noGrp="1" noChangeAspect="1" noChangeArrowheads="1"/>
          </p:cNvPicPr>
          <p:nvPr>
            <p:ph sz="half" idx="1"/>
          </p:nvPr>
        </p:nvPicPr>
        <p:blipFill>
          <a:blip r:embed="rId2"/>
          <a:srcRect/>
          <a:stretch>
            <a:fillRect/>
          </a:stretch>
        </p:blipFill>
        <p:spPr bwMode="auto">
          <a:xfrm>
            <a:off x="357158" y="1428736"/>
            <a:ext cx="4000528" cy="3286148"/>
          </a:xfrm>
          <a:prstGeom prst="rect">
            <a:avLst/>
          </a:prstGeom>
          <a:noFill/>
        </p:spPr>
      </p:pic>
      <p:pic>
        <p:nvPicPr>
          <p:cNvPr id="12291" name="Picture 3" descr="C:\Users\Dimitris Captain\Desktop\αρχείο λήψης.jfif"/>
          <p:cNvPicPr>
            <a:picLocks noGrp="1" noChangeAspect="1" noChangeArrowheads="1"/>
          </p:cNvPicPr>
          <p:nvPr>
            <p:ph sz="half" idx="2"/>
          </p:nvPr>
        </p:nvPicPr>
        <p:blipFill>
          <a:blip r:embed="rId3"/>
          <a:srcRect/>
          <a:stretch>
            <a:fillRect/>
          </a:stretch>
        </p:blipFill>
        <p:spPr bwMode="auto">
          <a:xfrm>
            <a:off x="4643438" y="1428736"/>
            <a:ext cx="4214842" cy="3286148"/>
          </a:xfrm>
          <a:prstGeom prst="rect">
            <a:avLst/>
          </a:prstGeom>
          <a:noFill/>
        </p:spPr>
      </p:pic>
      <p:sp>
        <p:nvSpPr>
          <p:cNvPr id="7" name="TextBox 6"/>
          <p:cNvSpPr txBox="1"/>
          <p:nvPr/>
        </p:nvSpPr>
        <p:spPr>
          <a:xfrm>
            <a:off x="285720" y="4919008"/>
            <a:ext cx="8715436" cy="1631216"/>
          </a:xfrm>
          <a:prstGeom prst="rect">
            <a:avLst/>
          </a:prstGeom>
          <a:noFill/>
        </p:spPr>
        <p:txBody>
          <a:bodyPr wrap="square" rtlCol="0">
            <a:spAutoFit/>
          </a:bodyPr>
          <a:lstStyle/>
          <a:p>
            <a:r>
              <a:rPr lang="el-GR" sz="2000" b="1" i="1" dirty="0" smtClean="0">
                <a:solidFill>
                  <a:schemeClr val="bg1"/>
                </a:solidFill>
                <a:latin typeface="Comic Sans MS" pitchFamily="66" charset="0"/>
              </a:rPr>
              <a:t>Μελετούμε το αλφάβητο στη νοηματική γλώσσα και γράφουμε το όνομά μας και το αγαπημένο μας χρώμα στο ελληνικό αλφάβητο </a:t>
            </a:r>
            <a:r>
              <a:rPr lang="en-US" sz="2000" b="1" i="1" dirty="0" smtClean="0">
                <a:solidFill>
                  <a:schemeClr val="bg1"/>
                </a:solidFill>
                <a:latin typeface="Comic Sans MS" pitchFamily="66" charset="0"/>
              </a:rPr>
              <a:t>Braille.</a:t>
            </a:r>
            <a:r>
              <a:rPr lang="el-GR" sz="2000" b="1" i="1" dirty="0" smtClean="0">
                <a:solidFill>
                  <a:schemeClr val="bg1"/>
                </a:solidFill>
                <a:latin typeface="Comic Sans MS" pitchFamily="66" charset="0"/>
              </a:rPr>
              <a:t> </a:t>
            </a:r>
          </a:p>
          <a:p>
            <a:r>
              <a:rPr lang="el-GR" sz="2000" b="1" i="1" dirty="0" smtClean="0">
                <a:solidFill>
                  <a:schemeClr val="bg1"/>
                </a:solidFill>
                <a:latin typeface="Comic Sans MS" pitchFamily="66" charset="0"/>
              </a:rPr>
              <a:t>   Εντοπίζουμε πράγματα που το σχολείο μας υλοποιεί σωστά για τη συμπερίληψη όλων των μαθητών και προτείνουμε άλλα που θα μπορούσε να βελτιώσει...  </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itchFamily="66" charset="0"/>
              </a:rPr>
              <a:t>6ο εργαστήριο: «</a:t>
            </a:r>
            <a:r>
              <a:rPr lang="el-GR" sz="3600" b="1" i="1" dirty="0" smtClean="0">
                <a:latin typeface="Comic Sans MS" pitchFamily="66" charset="0"/>
              </a:rPr>
              <a:t>Το σχολείο για όλα τα παιδιά... με όλα τα παιδιά...</a:t>
            </a:r>
            <a:r>
              <a:rPr lang="el-GR" sz="3600" dirty="0" smtClean="0">
                <a:latin typeface="Comic Sans MS" pitchFamily="66" charset="0"/>
              </a:rPr>
              <a:t>»</a:t>
            </a:r>
            <a:endParaRPr lang="el-GR" sz="3600" dirty="0"/>
          </a:p>
        </p:txBody>
      </p:sp>
      <p:pic>
        <p:nvPicPr>
          <p:cNvPr id="1026" name="Picture 2" descr="C:\Users\Dimitris Captain\Desktop\φωτο για 3ο εργαστηριο\IMG_20220330_124855.jpg"/>
          <p:cNvPicPr>
            <a:picLocks noGrp="1" noChangeAspect="1" noChangeArrowheads="1"/>
          </p:cNvPicPr>
          <p:nvPr>
            <p:ph sz="half" idx="1"/>
          </p:nvPr>
        </p:nvPicPr>
        <p:blipFill>
          <a:blip r:embed="rId2" cstate="print"/>
          <a:srcRect/>
          <a:stretch>
            <a:fillRect/>
          </a:stretch>
        </p:blipFill>
        <p:spPr bwMode="auto">
          <a:xfrm>
            <a:off x="457200" y="1864153"/>
            <a:ext cx="4038600" cy="3993740"/>
          </a:xfrm>
          <a:prstGeom prst="rect">
            <a:avLst/>
          </a:prstGeom>
          <a:noFill/>
        </p:spPr>
      </p:pic>
      <p:pic>
        <p:nvPicPr>
          <p:cNvPr id="1027" name="Picture 3" descr="C:\Users\Dimitris Captain\Desktop\φωτο για 3ο εργαστηριο\IMG_20220330_125008.jpg"/>
          <p:cNvPicPr>
            <a:picLocks noGrp="1" noChangeAspect="1" noChangeArrowheads="1"/>
          </p:cNvPicPr>
          <p:nvPr>
            <p:ph sz="half" idx="2"/>
          </p:nvPr>
        </p:nvPicPr>
        <p:blipFill>
          <a:blip r:embed="rId3" cstate="print"/>
          <a:srcRect/>
          <a:stretch>
            <a:fillRect/>
          </a:stretch>
        </p:blipFill>
        <p:spPr bwMode="auto">
          <a:xfrm>
            <a:off x="4786314" y="1857364"/>
            <a:ext cx="3900486" cy="4000528"/>
          </a:xfrm>
          <a:prstGeom prst="rect">
            <a:avLst/>
          </a:prstGeom>
          <a:noFill/>
        </p:spPr>
      </p:pic>
      <p:sp>
        <p:nvSpPr>
          <p:cNvPr id="7" name="5-Point Star 6"/>
          <p:cNvSpPr/>
          <p:nvPr/>
        </p:nvSpPr>
        <p:spPr>
          <a:xfrm>
            <a:off x="571472" y="1928802"/>
            <a:ext cx="1000132"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5-Point Star 7"/>
          <p:cNvSpPr/>
          <p:nvPr/>
        </p:nvSpPr>
        <p:spPr>
          <a:xfrm>
            <a:off x="3500430" y="2071678"/>
            <a:ext cx="928694"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7715272" y="2143116"/>
            <a:ext cx="1000132"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5000628" y="2000240"/>
            <a:ext cx="1000132"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642910" y="6072206"/>
            <a:ext cx="8072494" cy="707886"/>
          </a:xfrm>
          <a:prstGeom prst="rect">
            <a:avLst/>
          </a:prstGeom>
          <a:noFill/>
        </p:spPr>
        <p:txBody>
          <a:bodyPr wrap="square" rtlCol="0">
            <a:spAutoFit/>
          </a:bodyPr>
          <a:lstStyle/>
          <a:p>
            <a:pPr algn="just"/>
            <a:r>
              <a:rPr lang="el-GR" sz="2000" b="1" i="1" dirty="0" smtClean="0">
                <a:solidFill>
                  <a:schemeClr val="bg1"/>
                </a:solidFill>
                <a:latin typeface="Comic Sans MS" pitchFamily="66" charset="0"/>
              </a:rPr>
              <a:t>Προσπαθούμε να χειριστούμε τη νοηματική γλώσσα και να ανακαλύψουμε τη λέξη που μας δείχνει ο συμμαθητής-τριά μας...</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itchFamily="66" charset="0"/>
              </a:rPr>
              <a:t>6ο εργαστήριο: «</a:t>
            </a:r>
            <a:r>
              <a:rPr lang="el-GR" sz="3600" b="1" i="1" dirty="0" smtClean="0">
                <a:latin typeface="Comic Sans MS" pitchFamily="66" charset="0"/>
              </a:rPr>
              <a:t>Το σχολείο για όλα τα παιδιά... με όλα τα παιδιά...</a:t>
            </a:r>
            <a:r>
              <a:rPr lang="el-GR" sz="3600" dirty="0" smtClean="0">
                <a:latin typeface="Comic Sans MS" pitchFamily="66" charset="0"/>
              </a:rPr>
              <a:t>»</a:t>
            </a:r>
            <a:endParaRPr lang="el-GR" sz="3600" dirty="0"/>
          </a:p>
        </p:txBody>
      </p:sp>
      <p:pic>
        <p:nvPicPr>
          <p:cNvPr id="2050" name="Picture 2" descr="C:\Users\Dimitris Captain\Desktop\φωτο για 3ο εργαστηριο\IMG_20220330_125050.jpg"/>
          <p:cNvPicPr>
            <a:picLocks noGrp="1" noChangeAspect="1" noChangeArrowheads="1"/>
          </p:cNvPicPr>
          <p:nvPr>
            <p:ph sz="half" idx="1"/>
          </p:nvPr>
        </p:nvPicPr>
        <p:blipFill>
          <a:blip r:embed="rId2" cstate="print"/>
          <a:srcRect/>
          <a:stretch>
            <a:fillRect/>
          </a:stretch>
        </p:blipFill>
        <p:spPr bwMode="auto">
          <a:xfrm>
            <a:off x="214282" y="1643050"/>
            <a:ext cx="3429024" cy="2714643"/>
          </a:xfrm>
          <a:prstGeom prst="rect">
            <a:avLst/>
          </a:prstGeom>
          <a:noFill/>
        </p:spPr>
      </p:pic>
      <p:pic>
        <p:nvPicPr>
          <p:cNvPr id="2051" name="Picture 3" descr="C:\Users\Dimitris Captain\Desktop\φωτο για 3ο εργαστηριο\IMG_20220330_125255.jpg"/>
          <p:cNvPicPr>
            <a:picLocks noGrp="1" noChangeAspect="1" noChangeArrowheads="1"/>
          </p:cNvPicPr>
          <p:nvPr>
            <p:ph sz="half" idx="2"/>
          </p:nvPr>
        </p:nvPicPr>
        <p:blipFill>
          <a:blip r:embed="rId3" cstate="print"/>
          <a:srcRect/>
          <a:stretch>
            <a:fillRect/>
          </a:stretch>
        </p:blipFill>
        <p:spPr bwMode="auto">
          <a:xfrm>
            <a:off x="5500694" y="1571612"/>
            <a:ext cx="3500462" cy="2827295"/>
          </a:xfrm>
          <a:prstGeom prst="rect">
            <a:avLst/>
          </a:prstGeom>
          <a:noFill/>
        </p:spPr>
      </p:pic>
      <p:pic>
        <p:nvPicPr>
          <p:cNvPr id="7" name="Picture 2" descr="C:\Users\Dimitris Captain\Desktop\φωτο για 3ο εργαστηριο\IMG_20220330_125355.jpg"/>
          <p:cNvPicPr>
            <a:picLocks noChangeAspect="1" noChangeArrowheads="1"/>
          </p:cNvPicPr>
          <p:nvPr/>
        </p:nvPicPr>
        <p:blipFill>
          <a:blip r:embed="rId4" cstate="print"/>
          <a:srcRect/>
          <a:stretch>
            <a:fillRect/>
          </a:stretch>
        </p:blipFill>
        <p:spPr bwMode="auto">
          <a:xfrm>
            <a:off x="2500298" y="4071942"/>
            <a:ext cx="3571900" cy="2628503"/>
          </a:xfrm>
          <a:prstGeom prst="rect">
            <a:avLst/>
          </a:prstGeom>
          <a:noFill/>
        </p:spPr>
      </p:pic>
      <p:sp>
        <p:nvSpPr>
          <p:cNvPr id="8" name="5-Point Star 7"/>
          <p:cNvSpPr/>
          <p:nvPr/>
        </p:nvSpPr>
        <p:spPr>
          <a:xfrm>
            <a:off x="285720" y="1714488"/>
            <a:ext cx="785818"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2500298" y="1571612"/>
            <a:ext cx="785818"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2857488" y="1643050"/>
            <a:ext cx="857256"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5-Point Star 10"/>
          <p:cNvSpPr/>
          <p:nvPr/>
        </p:nvSpPr>
        <p:spPr>
          <a:xfrm>
            <a:off x="8143900" y="1571612"/>
            <a:ext cx="785818"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5-Point Star 11"/>
          <p:cNvSpPr/>
          <p:nvPr/>
        </p:nvSpPr>
        <p:spPr>
          <a:xfrm>
            <a:off x="7786710" y="1428736"/>
            <a:ext cx="785818"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5-Point Star 12"/>
          <p:cNvSpPr/>
          <p:nvPr/>
        </p:nvSpPr>
        <p:spPr>
          <a:xfrm>
            <a:off x="5357818" y="1428736"/>
            <a:ext cx="928694"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5-Point Star 13"/>
          <p:cNvSpPr/>
          <p:nvPr/>
        </p:nvSpPr>
        <p:spPr>
          <a:xfrm>
            <a:off x="5143504" y="4143380"/>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5-Point Star 14"/>
          <p:cNvSpPr/>
          <p:nvPr/>
        </p:nvSpPr>
        <p:spPr>
          <a:xfrm>
            <a:off x="4643438" y="3929066"/>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5-Point Star 15"/>
          <p:cNvSpPr/>
          <p:nvPr/>
        </p:nvSpPr>
        <p:spPr>
          <a:xfrm>
            <a:off x="2428860" y="4000504"/>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itchFamily="66" charset="0"/>
              </a:rPr>
              <a:t>6ο εργαστήριο: «</a:t>
            </a:r>
            <a:r>
              <a:rPr lang="el-GR" sz="3600" b="1" i="1" dirty="0" smtClean="0">
                <a:latin typeface="Comic Sans MS" pitchFamily="66" charset="0"/>
              </a:rPr>
              <a:t>Το σχολείο για όλα τα παιδιά... με όλα τα παιδιά...</a:t>
            </a:r>
            <a:r>
              <a:rPr lang="el-GR" sz="3600" dirty="0" smtClean="0">
                <a:latin typeface="Comic Sans MS" pitchFamily="66" charset="0"/>
              </a:rPr>
              <a:t>»</a:t>
            </a:r>
            <a:endParaRPr lang="el-GR" sz="3600" dirty="0"/>
          </a:p>
        </p:txBody>
      </p:sp>
      <p:pic>
        <p:nvPicPr>
          <p:cNvPr id="3075" name="Picture 3" descr="C:\Users\Dimitris Captain\Desktop\φωτο για 3ο εργαστηριο\IMG_20220330_125150.jpg"/>
          <p:cNvPicPr>
            <a:picLocks noGrp="1" noChangeAspect="1" noChangeArrowheads="1"/>
          </p:cNvPicPr>
          <p:nvPr>
            <p:ph sz="half" idx="1"/>
          </p:nvPr>
        </p:nvPicPr>
        <p:blipFill>
          <a:blip r:embed="rId2" cstate="print"/>
          <a:srcRect/>
          <a:stretch>
            <a:fillRect/>
          </a:stretch>
        </p:blipFill>
        <p:spPr bwMode="auto">
          <a:xfrm>
            <a:off x="428596" y="1857365"/>
            <a:ext cx="4038600" cy="3643338"/>
          </a:xfrm>
          <a:prstGeom prst="rect">
            <a:avLst/>
          </a:prstGeom>
          <a:noFill/>
        </p:spPr>
      </p:pic>
      <p:pic>
        <p:nvPicPr>
          <p:cNvPr id="3076" name="Picture 4" descr="C:\Users\Dimitris Captain\Desktop\φωτο για 3ο εργαστηριο\IMG_20220330_125446.jpg"/>
          <p:cNvPicPr>
            <a:picLocks noGrp="1" noChangeAspect="1" noChangeArrowheads="1"/>
          </p:cNvPicPr>
          <p:nvPr>
            <p:ph sz="half" idx="2"/>
          </p:nvPr>
        </p:nvPicPr>
        <p:blipFill>
          <a:blip r:embed="rId3" cstate="print"/>
          <a:srcRect/>
          <a:stretch>
            <a:fillRect/>
          </a:stretch>
        </p:blipFill>
        <p:spPr bwMode="auto">
          <a:xfrm>
            <a:off x="4643438" y="1857364"/>
            <a:ext cx="4038600" cy="3635762"/>
          </a:xfrm>
          <a:prstGeom prst="rect">
            <a:avLst/>
          </a:prstGeom>
          <a:noFill/>
        </p:spPr>
      </p:pic>
      <p:sp>
        <p:nvSpPr>
          <p:cNvPr id="9" name="5-Point Star 8"/>
          <p:cNvSpPr/>
          <p:nvPr/>
        </p:nvSpPr>
        <p:spPr>
          <a:xfrm>
            <a:off x="571472" y="1928802"/>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7786710" y="1928802"/>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5-Point Star 10"/>
          <p:cNvSpPr/>
          <p:nvPr/>
        </p:nvSpPr>
        <p:spPr>
          <a:xfrm>
            <a:off x="4714876" y="1857364"/>
            <a:ext cx="1000132"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5-Point Star 11"/>
          <p:cNvSpPr/>
          <p:nvPr/>
        </p:nvSpPr>
        <p:spPr>
          <a:xfrm>
            <a:off x="3428992" y="2143116"/>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itchFamily="66" charset="0"/>
              </a:rPr>
              <a:t>6ο εργαστήριο: «</a:t>
            </a:r>
            <a:r>
              <a:rPr lang="el-GR" sz="3600" b="1" i="1" dirty="0" smtClean="0">
                <a:latin typeface="Comic Sans MS" pitchFamily="66" charset="0"/>
              </a:rPr>
              <a:t>Το σχολείο για όλα τα παιδιά... με όλα τα παιδιά...</a:t>
            </a:r>
            <a:r>
              <a:rPr lang="el-GR" sz="3600" dirty="0" smtClean="0">
                <a:latin typeface="Comic Sans MS" pitchFamily="66" charset="0"/>
              </a:rPr>
              <a:t>»</a:t>
            </a:r>
            <a:endParaRPr lang="el-GR" sz="3600" dirty="0"/>
          </a:p>
        </p:txBody>
      </p:sp>
      <p:pic>
        <p:nvPicPr>
          <p:cNvPr id="4098" name="Picture 2" descr="C:\Users\Dimitris Captain\Desktop\φωτο για 3ο εργαστηριο\IMG_20220330_125240.jpg"/>
          <p:cNvPicPr>
            <a:picLocks noGrp="1" noChangeAspect="1" noChangeArrowheads="1"/>
          </p:cNvPicPr>
          <p:nvPr>
            <p:ph sz="half" idx="1"/>
          </p:nvPr>
        </p:nvPicPr>
        <p:blipFill>
          <a:blip r:embed="rId2" cstate="print"/>
          <a:srcRect/>
          <a:stretch>
            <a:fillRect/>
          </a:stretch>
        </p:blipFill>
        <p:spPr bwMode="auto">
          <a:xfrm>
            <a:off x="691240" y="1722438"/>
            <a:ext cx="3570520" cy="3849702"/>
          </a:xfrm>
          <a:prstGeom prst="rect">
            <a:avLst/>
          </a:prstGeom>
          <a:noFill/>
        </p:spPr>
      </p:pic>
      <p:pic>
        <p:nvPicPr>
          <p:cNvPr id="4099" name="Picture 3" descr="C:\Users\Dimitris Captain\Desktop\φωτο για 3ο εργαστηριο\IMG_20220330_125502.jpg"/>
          <p:cNvPicPr>
            <a:picLocks noGrp="1" noChangeAspect="1" noChangeArrowheads="1"/>
          </p:cNvPicPr>
          <p:nvPr>
            <p:ph sz="half" idx="2"/>
          </p:nvPr>
        </p:nvPicPr>
        <p:blipFill>
          <a:blip r:embed="rId3" cstate="print"/>
          <a:srcRect/>
          <a:stretch>
            <a:fillRect/>
          </a:stretch>
        </p:blipFill>
        <p:spPr bwMode="auto">
          <a:xfrm>
            <a:off x="4722879" y="1722438"/>
            <a:ext cx="3889241" cy="3849702"/>
          </a:xfrm>
          <a:prstGeom prst="rect">
            <a:avLst/>
          </a:prstGeom>
          <a:noFill/>
        </p:spPr>
      </p:pic>
      <p:sp>
        <p:nvSpPr>
          <p:cNvPr id="7" name="5-Point Star 6"/>
          <p:cNvSpPr/>
          <p:nvPr/>
        </p:nvSpPr>
        <p:spPr>
          <a:xfrm>
            <a:off x="928662" y="1857364"/>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5-Point Star 7"/>
          <p:cNvSpPr/>
          <p:nvPr/>
        </p:nvSpPr>
        <p:spPr>
          <a:xfrm>
            <a:off x="3214678" y="2071678"/>
            <a:ext cx="1000132"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7572396" y="1857364"/>
            <a:ext cx="1000132"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5000628" y="1714488"/>
            <a:ext cx="928694"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dirty="0" smtClean="0">
                <a:latin typeface="Comic Sans MS" pitchFamily="66" charset="0"/>
              </a:rPr>
              <a:t>7ο εργαστήριο: «</a:t>
            </a:r>
            <a:r>
              <a:rPr lang="el-GR" sz="4000" b="1" i="1" dirty="0" smtClean="0">
                <a:latin typeface="Comic Sans MS" pitchFamily="66" charset="0"/>
              </a:rPr>
              <a:t>Ώρα για σκέψη...</a:t>
            </a:r>
            <a:r>
              <a:rPr lang="el-GR" sz="4000" dirty="0" smtClean="0">
                <a:latin typeface="Comic Sans MS" pitchFamily="66" charset="0"/>
              </a:rPr>
              <a:t>»</a:t>
            </a:r>
            <a:endParaRPr lang="el-GR" sz="4000" dirty="0">
              <a:latin typeface="Comic Sans MS" pitchFamily="66" charset="0"/>
            </a:endParaRPr>
          </a:p>
        </p:txBody>
      </p:sp>
      <p:pic>
        <p:nvPicPr>
          <p:cNvPr id="5122" name="Picture 2" descr="C:\Users\Dimitris Captain\Desktop\Τριαντάφυλλος Ιλιάδης.jfif"/>
          <p:cNvPicPr>
            <a:picLocks noGrp="1" noChangeAspect="1" noChangeArrowheads="1"/>
          </p:cNvPicPr>
          <p:nvPr>
            <p:ph sz="half" idx="1"/>
          </p:nvPr>
        </p:nvPicPr>
        <p:blipFill>
          <a:blip r:embed="rId2"/>
          <a:srcRect/>
          <a:stretch>
            <a:fillRect/>
          </a:stretch>
        </p:blipFill>
        <p:spPr bwMode="auto">
          <a:xfrm>
            <a:off x="285720" y="1643050"/>
            <a:ext cx="4910113" cy="3714776"/>
          </a:xfrm>
          <a:prstGeom prst="rect">
            <a:avLst/>
          </a:prstGeom>
          <a:noFill/>
        </p:spPr>
      </p:pic>
      <p:sp>
        <p:nvSpPr>
          <p:cNvPr id="6" name="TextBox 5"/>
          <p:cNvSpPr txBox="1"/>
          <p:nvPr/>
        </p:nvSpPr>
        <p:spPr>
          <a:xfrm>
            <a:off x="5429256" y="1643050"/>
            <a:ext cx="3500462" cy="4708981"/>
          </a:xfrm>
          <a:prstGeom prst="rect">
            <a:avLst/>
          </a:prstGeom>
          <a:noFill/>
        </p:spPr>
        <p:txBody>
          <a:bodyPr wrap="square" rtlCol="0">
            <a:spAutoFit/>
          </a:bodyPr>
          <a:lstStyle/>
          <a:p>
            <a:r>
              <a:rPr lang="el-GR" sz="2000" b="1" i="1" dirty="0" smtClean="0">
                <a:solidFill>
                  <a:schemeClr val="bg1"/>
                </a:solidFill>
                <a:latin typeface="Comic Sans MS" pitchFamily="66" charset="0"/>
              </a:rPr>
              <a:t>Παρακολουθούμε σχετικό βίντεο και μαθαίνουμε για τη ζωή και το απίστευτο ταλέντο του κ.Τριαντάφυλλου Ιλιάδη, ενός ανθρώπου με μεγάλη δύναμη ψυχής! Ζωγραφίζει με το στόμα, εκπληκτικούς πίνακες, παρά την αναπηρία του και προκαλεί αν μη τι άλλο τον θαυμασμό όλων!</a:t>
            </a:r>
          </a:p>
          <a:p>
            <a:endParaRPr lang="el-GR" sz="2000" b="1" i="1" dirty="0" smtClean="0">
              <a:solidFill>
                <a:schemeClr val="bg1"/>
              </a:solidFill>
              <a:latin typeface="Comic Sans MS" pitchFamily="66" charset="0"/>
            </a:endParaRPr>
          </a:p>
          <a:p>
            <a:r>
              <a:rPr lang="en-US" sz="2000" b="1" i="1" dirty="0" smtClean="0">
                <a:solidFill>
                  <a:schemeClr val="bg1"/>
                </a:solidFill>
                <a:latin typeface="Comic Sans MS" pitchFamily="66" charset="0"/>
              </a:rPr>
              <a:t>https://www.youtube.com/watch?v=4JATlFKInfM</a:t>
            </a:r>
            <a:r>
              <a:rPr lang="el-GR" sz="2000" b="1" i="1" dirty="0" smtClean="0">
                <a:solidFill>
                  <a:schemeClr val="bg1"/>
                </a:solidFill>
                <a:latin typeface="Comic Sans MS" pitchFamily="66" charset="0"/>
              </a:rPr>
              <a:t> </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7ο εργαστήριο: «</a:t>
            </a:r>
            <a:r>
              <a:rPr lang="el-GR" sz="4400" b="1" i="1" dirty="0" smtClean="0">
                <a:latin typeface="Comic Sans MS" pitchFamily="66" charset="0"/>
              </a:rPr>
              <a:t>Ώρα για σκέψη...</a:t>
            </a:r>
            <a:r>
              <a:rPr lang="el-GR" sz="4400" dirty="0" smtClean="0">
                <a:latin typeface="Comic Sans MS" pitchFamily="66" charset="0"/>
              </a:rPr>
              <a:t>»</a:t>
            </a:r>
            <a:endParaRPr lang="el-GR" dirty="0"/>
          </a:p>
        </p:txBody>
      </p:sp>
      <p:pic>
        <p:nvPicPr>
          <p:cNvPr id="6146" name="Picture 2" descr="C:\Users\Dimitris Captain\Desktop\φωτο για 3ο εργαστηριο\εικόνα_Viber_2022-04-04_20-45-40-698.jpg"/>
          <p:cNvPicPr>
            <a:picLocks noGrp="1" noChangeAspect="1" noChangeArrowheads="1"/>
          </p:cNvPicPr>
          <p:nvPr>
            <p:ph sz="half" idx="1"/>
          </p:nvPr>
        </p:nvPicPr>
        <p:blipFill>
          <a:blip r:embed="rId2"/>
          <a:srcRect/>
          <a:stretch>
            <a:fillRect/>
          </a:stretch>
        </p:blipFill>
        <p:spPr bwMode="auto">
          <a:xfrm>
            <a:off x="428596" y="1785926"/>
            <a:ext cx="4038600" cy="3786213"/>
          </a:xfrm>
          <a:prstGeom prst="rect">
            <a:avLst/>
          </a:prstGeom>
          <a:noFill/>
        </p:spPr>
      </p:pic>
      <p:pic>
        <p:nvPicPr>
          <p:cNvPr id="6147" name="Picture 3" descr="C:\Users\Dimitris Captain\Desktop\φωτο για 3ο εργαστηριο\εικόνα_Viber_2022-04-04_20-45-44-723.jpg"/>
          <p:cNvPicPr>
            <a:picLocks noGrp="1" noChangeAspect="1" noChangeArrowheads="1"/>
          </p:cNvPicPr>
          <p:nvPr>
            <p:ph sz="half" idx="2"/>
          </p:nvPr>
        </p:nvPicPr>
        <p:blipFill>
          <a:blip r:embed="rId3"/>
          <a:srcRect/>
          <a:stretch>
            <a:fillRect/>
          </a:stretch>
        </p:blipFill>
        <p:spPr bwMode="auto">
          <a:xfrm>
            <a:off x="4643438" y="1785927"/>
            <a:ext cx="4038600" cy="3786214"/>
          </a:xfrm>
          <a:prstGeom prst="rect">
            <a:avLst/>
          </a:prstGeom>
          <a:noFill/>
        </p:spPr>
      </p:pic>
      <p:sp>
        <p:nvSpPr>
          <p:cNvPr id="7" name="TextBox 6"/>
          <p:cNvSpPr txBox="1"/>
          <p:nvPr/>
        </p:nvSpPr>
        <p:spPr>
          <a:xfrm>
            <a:off x="357158" y="6000768"/>
            <a:ext cx="8286808" cy="400110"/>
          </a:xfrm>
          <a:prstGeom prst="rect">
            <a:avLst/>
          </a:prstGeom>
          <a:noFill/>
        </p:spPr>
        <p:txBody>
          <a:bodyPr wrap="square" rtlCol="0">
            <a:spAutoFit/>
          </a:bodyPr>
          <a:lstStyle/>
          <a:p>
            <a:pPr algn="ctr"/>
            <a:r>
              <a:rPr lang="el-GR" sz="2000" b="1" i="1" dirty="0" smtClean="0">
                <a:solidFill>
                  <a:schemeClr val="bg1"/>
                </a:solidFill>
                <a:latin typeface="Comic Sans MS" pitchFamily="66" charset="0"/>
              </a:rPr>
              <a:t>Προσπαθούμε να κάνουμε και εμείς το ίδιο...</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1ο εργαστήριο: «</a:t>
            </a:r>
            <a:r>
              <a:rPr lang="el-GR" sz="4400" b="1" i="1" dirty="0" smtClean="0">
                <a:latin typeface="Comic Sans MS" pitchFamily="66" charset="0"/>
              </a:rPr>
              <a:t>Η ιστορία του ονόματός μου...</a:t>
            </a:r>
            <a:r>
              <a:rPr lang="el-GR" sz="4400" dirty="0" smtClean="0">
                <a:latin typeface="Comic Sans MS" pitchFamily="66" charset="0"/>
              </a:rPr>
              <a:t>» </a:t>
            </a:r>
            <a:endParaRPr lang="el-GR" dirty="0"/>
          </a:p>
        </p:txBody>
      </p:sp>
      <p:pic>
        <p:nvPicPr>
          <p:cNvPr id="5" name="Picture 2" descr="C:\Users\Dimitris Captain\Desktop\φωτο για 3ο εργαστηριο\IMG_20220218_130314.jpg"/>
          <p:cNvPicPr>
            <a:picLocks noGrp="1" noChangeAspect="1" noChangeArrowheads="1"/>
          </p:cNvPicPr>
          <p:nvPr>
            <p:ph sz="half" idx="1"/>
          </p:nvPr>
        </p:nvPicPr>
        <p:blipFill>
          <a:blip r:embed="rId2" cstate="print"/>
          <a:srcRect/>
          <a:stretch>
            <a:fillRect/>
          </a:stretch>
        </p:blipFill>
        <p:spPr bwMode="auto">
          <a:xfrm>
            <a:off x="142844" y="1785927"/>
            <a:ext cx="4352956" cy="3562356"/>
          </a:xfrm>
          <a:prstGeom prst="rect">
            <a:avLst/>
          </a:prstGeom>
          <a:noFill/>
        </p:spPr>
      </p:pic>
      <p:pic>
        <p:nvPicPr>
          <p:cNvPr id="2050" name="Picture 2" descr="C:\Users\Dimitris Captain\Desktop\φωτο για 3ο εργαστηριο\IMG_20220218_130336.jpg"/>
          <p:cNvPicPr>
            <a:picLocks noGrp="1" noChangeAspect="1" noChangeArrowheads="1"/>
          </p:cNvPicPr>
          <p:nvPr>
            <p:ph sz="half" idx="2"/>
          </p:nvPr>
        </p:nvPicPr>
        <p:blipFill>
          <a:blip r:embed="rId3" cstate="print"/>
          <a:srcRect/>
          <a:stretch>
            <a:fillRect/>
          </a:stretch>
        </p:blipFill>
        <p:spPr bwMode="auto">
          <a:xfrm>
            <a:off x="4648200" y="1785927"/>
            <a:ext cx="4281518" cy="3488128"/>
          </a:xfrm>
          <a:prstGeom prst="rect">
            <a:avLst/>
          </a:prstGeom>
          <a:noFill/>
        </p:spPr>
      </p:pic>
      <p:sp>
        <p:nvSpPr>
          <p:cNvPr id="7" name="TextBox 6"/>
          <p:cNvSpPr txBox="1"/>
          <p:nvPr/>
        </p:nvSpPr>
        <p:spPr>
          <a:xfrm>
            <a:off x="214282" y="5500702"/>
            <a:ext cx="8715436" cy="1323439"/>
          </a:xfrm>
          <a:prstGeom prst="rect">
            <a:avLst/>
          </a:prstGeom>
          <a:noFill/>
        </p:spPr>
        <p:txBody>
          <a:bodyPr wrap="square" rtlCol="0">
            <a:spAutoFit/>
          </a:bodyPr>
          <a:lstStyle/>
          <a:p>
            <a:r>
              <a:rPr lang="el-GR" sz="2000" b="1" i="1" dirty="0" smtClean="0">
                <a:solidFill>
                  <a:schemeClr val="bg1"/>
                </a:solidFill>
                <a:latin typeface="Comic Sans MS" pitchFamily="66" charset="0"/>
              </a:rPr>
              <a:t>Βρισκόμαστε σε κύκλο. Ένα παιδί , αφού λέει την ιστορία του ονόματός του, καλεί τα υπόλοιπα, αν τους αρέσει ή δεν τους αρέσει κάτι συγκεκριμένο, να σηκωθούν και να τρέξουν... Παίζουμε ¨μουσικές καρέκλες¨ και διαπιστώνουμε ομοιότητες και διαφορές μεταξύ μας!... </a:t>
            </a:r>
            <a:r>
              <a:rPr lang="el-GR" b="1" i="1" dirty="0" smtClean="0"/>
              <a:t> </a:t>
            </a:r>
            <a:endParaRPr lang="el-GR" b="1" i="1" dirty="0"/>
          </a:p>
        </p:txBody>
      </p:sp>
      <p:sp>
        <p:nvSpPr>
          <p:cNvPr id="8" name="5-Point Star 7"/>
          <p:cNvSpPr/>
          <p:nvPr/>
        </p:nvSpPr>
        <p:spPr>
          <a:xfrm>
            <a:off x="2285984" y="3714752"/>
            <a:ext cx="428628"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2928926" y="3714752"/>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3857620" y="3571876"/>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5-Point Star 10"/>
          <p:cNvSpPr/>
          <p:nvPr/>
        </p:nvSpPr>
        <p:spPr>
          <a:xfrm>
            <a:off x="571472" y="4000504"/>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5-Point Star 11"/>
          <p:cNvSpPr/>
          <p:nvPr/>
        </p:nvSpPr>
        <p:spPr>
          <a:xfrm>
            <a:off x="428596" y="3786190"/>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5-Point Star 12"/>
          <p:cNvSpPr/>
          <p:nvPr/>
        </p:nvSpPr>
        <p:spPr>
          <a:xfrm>
            <a:off x="1714480" y="3714752"/>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5-Point Star 13"/>
          <p:cNvSpPr/>
          <p:nvPr/>
        </p:nvSpPr>
        <p:spPr>
          <a:xfrm>
            <a:off x="1214414" y="3714752"/>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5-Point Star 14"/>
          <p:cNvSpPr/>
          <p:nvPr/>
        </p:nvSpPr>
        <p:spPr>
          <a:xfrm>
            <a:off x="6357950" y="3643314"/>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5-Point Star 15"/>
          <p:cNvSpPr/>
          <p:nvPr/>
        </p:nvSpPr>
        <p:spPr>
          <a:xfrm>
            <a:off x="4857752" y="3714752"/>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5-Point Star 16"/>
          <p:cNvSpPr/>
          <p:nvPr/>
        </p:nvSpPr>
        <p:spPr>
          <a:xfrm>
            <a:off x="5072066" y="3714752"/>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5-Point Star 17"/>
          <p:cNvSpPr/>
          <p:nvPr/>
        </p:nvSpPr>
        <p:spPr>
          <a:xfrm>
            <a:off x="5572132" y="3571876"/>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5-Point Star 18"/>
          <p:cNvSpPr/>
          <p:nvPr/>
        </p:nvSpPr>
        <p:spPr>
          <a:xfrm>
            <a:off x="6929454" y="3500438"/>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5-Point Star 19"/>
          <p:cNvSpPr/>
          <p:nvPr/>
        </p:nvSpPr>
        <p:spPr>
          <a:xfrm>
            <a:off x="7643834" y="3429000"/>
            <a:ext cx="41433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smtClean="0">
                <a:latin typeface="Comic Sans MS" pitchFamily="66" charset="0"/>
              </a:rPr>
              <a:t>7ο εργαστήριο: «</a:t>
            </a:r>
            <a:r>
              <a:rPr lang="el-GR" sz="4000" b="1" i="1" dirty="0" smtClean="0">
                <a:latin typeface="Comic Sans MS" pitchFamily="66" charset="0"/>
              </a:rPr>
              <a:t>Ώρα για σκέψη...</a:t>
            </a:r>
            <a:r>
              <a:rPr lang="el-GR" sz="4000" dirty="0" smtClean="0">
                <a:latin typeface="Comic Sans MS" pitchFamily="66" charset="0"/>
              </a:rPr>
              <a:t>»</a:t>
            </a:r>
            <a:endParaRPr lang="el-GR" dirty="0"/>
          </a:p>
        </p:txBody>
      </p:sp>
      <p:pic>
        <p:nvPicPr>
          <p:cNvPr id="7170" name="Picture 2" descr="C:\Users\Dimitris Captain\Desktop\φωτο για 3ο εργαστηριο\εικόνα_Viber_2022-04-04_20-45-46-843.jpg"/>
          <p:cNvPicPr>
            <a:picLocks noGrp="1" noChangeAspect="1" noChangeArrowheads="1"/>
          </p:cNvPicPr>
          <p:nvPr>
            <p:ph sz="half" idx="1"/>
          </p:nvPr>
        </p:nvPicPr>
        <p:blipFill>
          <a:blip r:embed="rId2"/>
          <a:srcRect/>
          <a:stretch>
            <a:fillRect/>
          </a:stretch>
        </p:blipFill>
        <p:spPr bwMode="auto">
          <a:xfrm>
            <a:off x="504878" y="1722438"/>
            <a:ext cx="3943244" cy="3921140"/>
          </a:xfrm>
          <a:prstGeom prst="rect">
            <a:avLst/>
          </a:prstGeom>
          <a:noFill/>
        </p:spPr>
      </p:pic>
      <p:pic>
        <p:nvPicPr>
          <p:cNvPr id="7171" name="Picture 3" descr="C:\Users\Dimitris Captain\Desktop\φωτο για 3ο εργαστηριο\εικόνα_Viber_2022-04-04_20-45-48-197.jpg"/>
          <p:cNvPicPr>
            <a:picLocks noGrp="1" noChangeAspect="1" noChangeArrowheads="1"/>
          </p:cNvPicPr>
          <p:nvPr>
            <p:ph sz="half" idx="2"/>
          </p:nvPr>
        </p:nvPicPr>
        <p:blipFill>
          <a:blip r:embed="rId3"/>
          <a:srcRect/>
          <a:stretch>
            <a:fillRect/>
          </a:stretch>
        </p:blipFill>
        <p:spPr bwMode="auto">
          <a:xfrm>
            <a:off x="4648200" y="1714488"/>
            <a:ext cx="4038600" cy="3929090"/>
          </a:xfrm>
          <a:prstGeom prst="rect">
            <a:avLst/>
          </a:prstGeom>
          <a:noFill/>
        </p:spPr>
      </p:pic>
      <p:sp>
        <p:nvSpPr>
          <p:cNvPr id="7" name="TextBox 6"/>
          <p:cNvSpPr txBox="1"/>
          <p:nvPr/>
        </p:nvSpPr>
        <p:spPr>
          <a:xfrm flipH="1">
            <a:off x="642910" y="6000768"/>
            <a:ext cx="8286808" cy="400110"/>
          </a:xfrm>
          <a:prstGeom prst="rect">
            <a:avLst/>
          </a:prstGeom>
          <a:noFill/>
        </p:spPr>
        <p:txBody>
          <a:bodyPr wrap="square" rtlCol="0">
            <a:spAutoFit/>
          </a:bodyPr>
          <a:lstStyle/>
          <a:p>
            <a:pPr algn="ctr"/>
            <a:r>
              <a:rPr lang="el-GR" sz="2000" b="1" i="1" dirty="0" smtClean="0">
                <a:solidFill>
                  <a:schemeClr val="bg1"/>
                </a:solidFill>
                <a:latin typeface="Comic Sans MS" pitchFamily="66" charset="0"/>
              </a:rPr>
              <a:t>Μάλλον το αποτέλεσμα είναι κάπως διαφορετικό!</a:t>
            </a:r>
            <a:r>
              <a:rPr lang="el-GR" dirty="0" smtClean="0">
                <a:solidFill>
                  <a:schemeClr val="bg1"/>
                </a:solidFill>
              </a:rPr>
              <a:t>...</a:t>
            </a:r>
            <a:endParaRPr lang="el-G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7ο εργαστήριο: «</a:t>
            </a:r>
            <a:r>
              <a:rPr lang="el-GR" sz="4400" b="1" i="1" dirty="0" smtClean="0">
                <a:latin typeface="Comic Sans MS" pitchFamily="66" charset="0"/>
              </a:rPr>
              <a:t>Ώρα για σκέψη...</a:t>
            </a:r>
            <a:r>
              <a:rPr lang="el-GR" sz="4400" dirty="0" smtClean="0">
                <a:latin typeface="Comic Sans MS" pitchFamily="66" charset="0"/>
              </a:rPr>
              <a:t>»</a:t>
            </a:r>
            <a:endParaRPr lang="el-GR" dirty="0"/>
          </a:p>
        </p:txBody>
      </p:sp>
      <p:pic>
        <p:nvPicPr>
          <p:cNvPr id="8194" name="Picture 2" descr="C:\Users\Dimitris Captain\Desktop\φωτο για 3ο εργαστηριο\εικόνα_Viber_2022-04-04_20-45-46-611.jpg"/>
          <p:cNvPicPr>
            <a:picLocks noGrp="1" noChangeAspect="1" noChangeArrowheads="1"/>
          </p:cNvPicPr>
          <p:nvPr>
            <p:ph sz="half" idx="1"/>
          </p:nvPr>
        </p:nvPicPr>
        <p:blipFill>
          <a:blip r:embed="rId2" cstate="print"/>
          <a:srcRect/>
          <a:stretch>
            <a:fillRect/>
          </a:stretch>
        </p:blipFill>
        <p:spPr bwMode="auto">
          <a:xfrm>
            <a:off x="500034" y="1714489"/>
            <a:ext cx="3500462" cy="2286016"/>
          </a:xfrm>
          <a:prstGeom prst="rect">
            <a:avLst/>
          </a:prstGeom>
          <a:noFill/>
        </p:spPr>
      </p:pic>
      <p:pic>
        <p:nvPicPr>
          <p:cNvPr id="8195" name="Picture 3" descr="C:\Users\Dimitris Captain\Desktop\φωτο για 3ο εργαστηριο\εικόνα_Viber_2022-04-04_20-45-48-349.jpg"/>
          <p:cNvPicPr>
            <a:picLocks noGrp="1" noChangeAspect="1" noChangeArrowheads="1"/>
          </p:cNvPicPr>
          <p:nvPr>
            <p:ph sz="half" idx="2"/>
          </p:nvPr>
        </p:nvPicPr>
        <p:blipFill>
          <a:blip r:embed="rId3" cstate="print"/>
          <a:srcRect/>
          <a:stretch>
            <a:fillRect/>
          </a:stretch>
        </p:blipFill>
        <p:spPr bwMode="auto">
          <a:xfrm>
            <a:off x="4714876" y="1643051"/>
            <a:ext cx="3357586" cy="2357454"/>
          </a:xfrm>
          <a:prstGeom prst="rect">
            <a:avLst/>
          </a:prstGeom>
          <a:noFill/>
        </p:spPr>
      </p:pic>
      <p:pic>
        <p:nvPicPr>
          <p:cNvPr id="12" name="Picture 4" descr="C:\Users\Dimitris Captain\Desktop\φωτο για 3ο εργαστηριο\εικόνα_Viber_2022-04-04_20-45-48-807.jpg"/>
          <p:cNvPicPr>
            <a:picLocks noChangeAspect="1" noChangeArrowheads="1"/>
          </p:cNvPicPr>
          <p:nvPr/>
        </p:nvPicPr>
        <p:blipFill>
          <a:blip r:embed="rId4" cstate="print"/>
          <a:srcRect/>
          <a:stretch>
            <a:fillRect/>
          </a:stretch>
        </p:blipFill>
        <p:spPr bwMode="auto">
          <a:xfrm>
            <a:off x="142844" y="4143380"/>
            <a:ext cx="3214710" cy="2399527"/>
          </a:xfrm>
          <a:prstGeom prst="rect">
            <a:avLst/>
          </a:prstGeom>
          <a:noFill/>
        </p:spPr>
      </p:pic>
      <p:sp>
        <p:nvSpPr>
          <p:cNvPr id="14" name="TextBox 13"/>
          <p:cNvSpPr txBox="1"/>
          <p:nvPr/>
        </p:nvSpPr>
        <p:spPr>
          <a:xfrm>
            <a:off x="3643306" y="4500570"/>
            <a:ext cx="1928826" cy="1357322"/>
          </a:xfrm>
          <a:prstGeom prst="rect">
            <a:avLst/>
          </a:prstGeom>
          <a:noFill/>
        </p:spPr>
        <p:txBody>
          <a:bodyPr wrap="square" rtlCol="0">
            <a:spAutoFit/>
          </a:bodyPr>
          <a:lstStyle/>
          <a:p>
            <a:pPr algn="ctr"/>
            <a:r>
              <a:rPr lang="el-GR" sz="2000" b="1" i="1" dirty="0" smtClean="0">
                <a:solidFill>
                  <a:schemeClr val="bg1"/>
                </a:solidFill>
                <a:latin typeface="Comic Sans MS" pitchFamily="66" charset="0"/>
              </a:rPr>
              <a:t>Αλλά εμείς, σίγουρα το </a:t>
            </a:r>
            <a:r>
              <a:rPr lang="el-GR" sz="2000" b="1" i="1" dirty="0" smtClean="0">
                <a:solidFill>
                  <a:schemeClr val="bg1"/>
                </a:solidFill>
                <a:latin typeface="Comic Sans MS" pitchFamily="66" charset="0"/>
              </a:rPr>
              <a:t>διασκεδάζουμε  </a:t>
            </a:r>
            <a:r>
              <a:rPr lang="el-GR" sz="2000" b="1" i="1" dirty="0" smtClean="0">
                <a:solidFill>
                  <a:schemeClr val="bg1"/>
                </a:solidFill>
                <a:latin typeface="Comic Sans MS" pitchFamily="66" charset="0"/>
              </a:rPr>
              <a:t>πολύ!...</a:t>
            </a:r>
            <a:endParaRPr lang="el-GR" sz="2000" b="1" i="1" dirty="0">
              <a:solidFill>
                <a:schemeClr val="bg1"/>
              </a:solidFill>
              <a:latin typeface="Comic Sans MS" pitchFamily="66" charset="0"/>
            </a:endParaRPr>
          </a:p>
        </p:txBody>
      </p:sp>
      <p:pic>
        <p:nvPicPr>
          <p:cNvPr id="1026" name="Picture 2" descr="C:\Users\Dimitris Captain\Desktop\εικόνα_Viber_2022-04-14_20-38-42-370.jpg"/>
          <p:cNvPicPr>
            <a:picLocks noChangeAspect="1" noChangeArrowheads="1"/>
          </p:cNvPicPr>
          <p:nvPr/>
        </p:nvPicPr>
        <p:blipFill>
          <a:blip r:embed="rId5" cstate="print"/>
          <a:srcRect/>
          <a:stretch>
            <a:fillRect/>
          </a:stretch>
        </p:blipFill>
        <p:spPr bwMode="auto">
          <a:xfrm>
            <a:off x="5643570" y="4071942"/>
            <a:ext cx="3357586" cy="250033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smtClean="0">
                <a:latin typeface="Comic Sans MS" pitchFamily="66" charset="0"/>
              </a:rPr>
              <a:t>7ο εργαστήριο: «</a:t>
            </a:r>
            <a:r>
              <a:rPr lang="el-GR" sz="4000" b="1" i="1" dirty="0" smtClean="0">
                <a:latin typeface="Comic Sans MS" pitchFamily="66" charset="0"/>
              </a:rPr>
              <a:t>Ώρα για σκέψη...</a:t>
            </a:r>
            <a:r>
              <a:rPr lang="el-GR" sz="4000" dirty="0" smtClean="0">
                <a:latin typeface="Comic Sans MS" pitchFamily="66" charset="0"/>
              </a:rPr>
              <a:t>»</a:t>
            </a:r>
            <a:endParaRPr lang="el-GR" dirty="0"/>
          </a:p>
        </p:txBody>
      </p:sp>
      <p:pic>
        <p:nvPicPr>
          <p:cNvPr id="2050" name="Picture 2" descr="C:\Users\Dimitris Captain\Desktop\εικόνα_Viber_2022-04-14_20-23-50-671.jpg"/>
          <p:cNvPicPr>
            <a:picLocks noGrp="1" noChangeAspect="1" noChangeArrowheads="1"/>
          </p:cNvPicPr>
          <p:nvPr>
            <p:ph idx="1"/>
          </p:nvPr>
        </p:nvPicPr>
        <p:blipFill>
          <a:blip r:embed="rId2"/>
          <a:srcRect/>
          <a:stretch>
            <a:fillRect/>
          </a:stretch>
        </p:blipFill>
        <p:spPr bwMode="auto">
          <a:xfrm>
            <a:off x="142844" y="1714488"/>
            <a:ext cx="6111278" cy="4572000"/>
          </a:xfrm>
          <a:prstGeom prst="rect">
            <a:avLst/>
          </a:prstGeom>
          <a:noFill/>
        </p:spPr>
      </p:pic>
      <p:sp>
        <p:nvSpPr>
          <p:cNvPr id="5" name="TextBox 4"/>
          <p:cNvSpPr txBox="1"/>
          <p:nvPr/>
        </p:nvSpPr>
        <p:spPr>
          <a:xfrm>
            <a:off x="6572264" y="1714488"/>
            <a:ext cx="2428892" cy="3416320"/>
          </a:xfrm>
          <a:prstGeom prst="rect">
            <a:avLst/>
          </a:prstGeom>
          <a:noFill/>
        </p:spPr>
        <p:txBody>
          <a:bodyPr wrap="square" rtlCol="0">
            <a:spAutoFit/>
          </a:bodyPr>
          <a:lstStyle/>
          <a:p>
            <a:r>
              <a:rPr lang="el-GR" sz="2400" b="1" i="1" dirty="0" smtClean="0">
                <a:solidFill>
                  <a:schemeClr val="bg1"/>
                </a:solidFill>
                <a:latin typeface="Comic Sans MS" pitchFamily="66" charset="0"/>
              </a:rPr>
              <a:t>Όλοι μαζί ζωγραφίζουμε ένα σχολείο για όλα τα παιδιά...με όλα τα παιδιά...όπως το φανταζόμαστε!!!</a:t>
            </a:r>
            <a:endParaRPr lang="el-GR" sz="24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7ο εργαστήριο: «</a:t>
            </a:r>
            <a:r>
              <a:rPr lang="el-GR" sz="4400" b="1" i="1" dirty="0" smtClean="0">
                <a:latin typeface="Comic Sans MS" pitchFamily="66" charset="0"/>
              </a:rPr>
              <a:t>Ώρα για σκέψη...</a:t>
            </a:r>
            <a:r>
              <a:rPr lang="el-GR" sz="4400" dirty="0" smtClean="0">
                <a:latin typeface="Comic Sans MS" pitchFamily="66" charset="0"/>
              </a:rPr>
              <a:t>»</a:t>
            </a:r>
            <a:endParaRPr lang="el-GR" dirty="0"/>
          </a:p>
        </p:txBody>
      </p:sp>
      <p:pic>
        <p:nvPicPr>
          <p:cNvPr id="3074" name="Picture 2" descr="C:\Users\Dimitris Captain\Desktop\εικόνα_Viber_2022-04-14_20-23-52-981.jpg"/>
          <p:cNvPicPr>
            <a:picLocks noGrp="1" noChangeAspect="1" noChangeArrowheads="1"/>
          </p:cNvPicPr>
          <p:nvPr>
            <p:ph idx="1"/>
          </p:nvPr>
        </p:nvPicPr>
        <p:blipFill>
          <a:blip r:embed="rId2"/>
          <a:srcRect/>
          <a:stretch>
            <a:fillRect/>
          </a:stretch>
        </p:blipFill>
        <p:spPr bwMode="auto">
          <a:xfrm>
            <a:off x="214282" y="1714488"/>
            <a:ext cx="6735912" cy="4572000"/>
          </a:xfrm>
          <a:prstGeom prst="rect">
            <a:avLst/>
          </a:prstGeom>
          <a:noFill/>
        </p:spPr>
      </p:pic>
      <p:sp>
        <p:nvSpPr>
          <p:cNvPr id="5" name="TextBox 4"/>
          <p:cNvSpPr txBox="1"/>
          <p:nvPr/>
        </p:nvSpPr>
        <p:spPr>
          <a:xfrm>
            <a:off x="7000892" y="2786058"/>
            <a:ext cx="2000264" cy="2308324"/>
          </a:xfrm>
          <a:prstGeom prst="rect">
            <a:avLst/>
          </a:prstGeom>
          <a:noFill/>
        </p:spPr>
        <p:txBody>
          <a:bodyPr wrap="square" rtlCol="0">
            <a:spAutoFit/>
          </a:bodyPr>
          <a:lstStyle/>
          <a:p>
            <a:r>
              <a:rPr lang="el-GR" sz="2400" b="1" i="1" dirty="0" smtClean="0">
                <a:solidFill>
                  <a:schemeClr val="bg1"/>
                </a:solidFill>
                <a:latin typeface="Comic Sans MS" pitchFamily="66" charset="0"/>
              </a:rPr>
              <a:t>Το δημιούργημά μας έχει αυτήν την τελική μορφή!!!</a:t>
            </a:r>
            <a:endParaRPr lang="el-GR" sz="24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smtClean="0">
                <a:latin typeface="Comic Sans MS" pitchFamily="66" charset="0"/>
              </a:rPr>
              <a:t>1ο εργαστήριο: «</a:t>
            </a:r>
            <a:r>
              <a:rPr lang="el-GR" sz="4000" b="1" i="1" dirty="0" smtClean="0">
                <a:latin typeface="Comic Sans MS" pitchFamily="66" charset="0"/>
              </a:rPr>
              <a:t>Η ιστορία του ονόματός μου...</a:t>
            </a:r>
            <a:r>
              <a:rPr lang="el-GR" sz="4000" dirty="0" smtClean="0">
                <a:latin typeface="Comic Sans MS" pitchFamily="66" charset="0"/>
              </a:rPr>
              <a:t>» </a:t>
            </a:r>
            <a:endParaRPr lang="el-GR" dirty="0"/>
          </a:p>
        </p:txBody>
      </p:sp>
      <p:pic>
        <p:nvPicPr>
          <p:cNvPr id="3074" name="Picture 2" descr="C:\Users\Dimitris Captain\Desktop\φωτο για 3ο εργαστηριο\IMG_20220330_125920....jpg"/>
          <p:cNvPicPr>
            <a:picLocks noGrp="1" noChangeAspect="1" noChangeArrowheads="1"/>
          </p:cNvPicPr>
          <p:nvPr>
            <p:ph idx="1"/>
          </p:nvPr>
        </p:nvPicPr>
        <p:blipFill>
          <a:blip r:embed="rId2" cstate="print"/>
          <a:srcRect/>
          <a:stretch>
            <a:fillRect/>
          </a:stretch>
        </p:blipFill>
        <p:spPr bwMode="auto">
          <a:xfrm>
            <a:off x="214282" y="1714488"/>
            <a:ext cx="4357718" cy="3429024"/>
          </a:xfrm>
          <a:prstGeom prst="rect">
            <a:avLst/>
          </a:prstGeom>
          <a:noFill/>
        </p:spPr>
      </p:pic>
      <p:pic>
        <p:nvPicPr>
          <p:cNvPr id="3075" name="Picture 3" descr="C:\Users\Dimitris Captain\Desktop\φωτο για 3ο εργαστηριο\IMG_20220330_125833.jpg"/>
          <p:cNvPicPr>
            <a:picLocks noChangeAspect="1" noChangeArrowheads="1"/>
          </p:cNvPicPr>
          <p:nvPr/>
        </p:nvPicPr>
        <p:blipFill>
          <a:blip r:embed="rId3" cstate="print"/>
          <a:srcRect/>
          <a:stretch>
            <a:fillRect/>
          </a:stretch>
        </p:blipFill>
        <p:spPr bwMode="auto">
          <a:xfrm>
            <a:off x="-15002011" y="22660256"/>
            <a:ext cx="428627" cy="3756541"/>
          </a:xfrm>
          <a:prstGeom prst="rect">
            <a:avLst/>
          </a:prstGeom>
          <a:noFill/>
        </p:spPr>
      </p:pic>
      <p:pic>
        <p:nvPicPr>
          <p:cNvPr id="8" name="Picture 5" descr="C:\Users\Dimitris Captain\Desktop\φωτο για 3ο εργαστηριο\IMG_20220330_125812....jpg"/>
          <p:cNvPicPr>
            <a:picLocks noChangeAspect="1" noChangeArrowheads="1"/>
          </p:cNvPicPr>
          <p:nvPr/>
        </p:nvPicPr>
        <p:blipFill>
          <a:blip r:embed="rId4" cstate="print"/>
          <a:srcRect/>
          <a:stretch>
            <a:fillRect/>
          </a:stretch>
        </p:blipFill>
        <p:spPr bwMode="auto">
          <a:xfrm>
            <a:off x="4786314" y="1714488"/>
            <a:ext cx="4214842" cy="3429024"/>
          </a:xfrm>
          <a:prstGeom prst="rect">
            <a:avLst/>
          </a:prstGeom>
          <a:noFill/>
        </p:spPr>
      </p:pic>
      <p:sp>
        <p:nvSpPr>
          <p:cNvPr id="9" name="TextBox 8"/>
          <p:cNvSpPr txBox="1"/>
          <p:nvPr/>
        </p:nvSpPr>
        <p:spPr>
          <a:xfrm>
            <a:off x="214282" y="5500702"/>
            <a:ext cx="8643998" cy="1015663"/>
          </a:xfrm>
          <a:prstGeom prst="rect">
            <a:avLst/>
          </a:prstGeom>
          <a:noFill/>
        </p:spPr>
        <p:txBody>
          <a:bodyPr wrap="square" rtlCol="0">
            <a:spAutoFit/>
          </a:bodyPr>
          <a:lstStyle/>
          <a:p>
            <a:r>
              <a:rPr lang="el-GR" sz="2000" b="1" i="1" dirty="0" smtClean="0">
                <a:solidFill>
                  <a:schemeClr val="bg1"/>
                </a:solidFill>
                <a:latin typeface="Comic Sans MS" pitchFamily="66" charset="0"/>
              </a:rPr>
              <a:t>Ζωγραφίζουμε τις παλάμες μας... Στα δάχτυλα του ενός χεριού γράφουμε 5 πράγματα που μπορούμε να κάνουμε και στο άλλο 5 που δεν μπορούμε...</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1ο εργαστήριο: «</a:t>
            </a:r>
            <a:r>
              <a:rPr lang="el-GR" sz="4400" b="1" i="1" dirty="0" smtClean="0">
                <a:latin typeface="Comic Sans MS" pitchFamily="66" charset="0"/>
              </a:rPr>
              <a:t>Η ιστορία του ονόματός μου...</a:t>
            </a:r>
            <a:r>
              <a:rPr lang="el-GR" sz="4400" dirty="0" smtClean="0">
                <a:latin typeface="Comic Sans MS" pitchFamily="66" charset="0"/>
              </a:rPr>
              <a:t>» </a:t>
            </a:r>
            <a:endParaRPr lang="el-GR" dirty="0"/>
          </a:p>
        </p:txBody>
      </p:sp>
      <p:pic>
        <p:nvPicPr>
          <p:cNvPr id="4098" name="Picture 2" descr="C:\Users\Dimitris Captain\Desktop\φωτο για 3ο εργαστηριο\IMG_20220330_125833.jpg"/>
          <p:cNvPicPr>
            <a:picLocks noGrp="1" noChangeAspect="1" noChangeArrowheads="1"/>
          </p:cNvPicPr>
          <p:nvPr>
            <p:ph sz="half" idx="1"/>
          </p:nvPr>
        </p:nvPicPr>
        <p:blipFill>
          <a:blip r:embed="rId2" cstate="print"/>
          <a:srcRect/>
          <a:stretch>
            <a:fillRect/>
          </a:stretch>
        </p:blipFill>
        <p:spPr bwMode="auto">
          <a:xfrm>
            <a:off x="214283" y="1722438"/>
            <a:ext cx="4029150" cy="4849834"/>
          </a:xfrm>
          <a:prstGeom prst="rect">
            <a:avLst/>
          </a:prstGeom>
          <a:noFill/>
        </p:spPr>
      </p:pic>
      <p:pic>
        <p:nvPicPr>
          <p:cNvPr id="4099" name="Picture 3" descr="C:\Users\Dimitris Captain\Desktop\φωτο για 3ο εργαστηριο\IMG_20220330_125755....jpg"/>
          <p:cNvPicPr>
            <a:picLocks noGrp="1" noChangeAspect="1" noChangeArrowheads="1"/>
          </p:cNvPicPr>
          <p:nvPr>
            <p:ph sz="half" idx="2"/>
          </p:nvPr>
        </p:nvPicPr>
        <p:blipFill>
          <a:blip r:embed="rId3" cstate="print"/>
          <a:srcRect/>
          <a:stretch>
            <a:fillRect/>
          </a:stretch>
        </p:blipFill>
        <p:spPr bwMode="auto">
          <a:xfrm>
            <a:off x="4500562" y="1714488"/>
            <a:ext cx="4357718" cy="3286148"/>
          </a:xfrm>
          <a:prstGeom prst="rect">
            <a:avLst/>
          </a:prstGeom>
          <a:noFill/>
        </p:spPr>
      </p:pic>
      <p:sp>
        <p:nvSpPr>
          <p:cNvPr id="8" name="TextBox 7"/>
          <p:cNvSpPr txBox="1"/>
          <p:nvPr/>
        </p:nvSpPr>
        <p:spPr>
          <a:xfrm>
            <a:off x="4572000" y="5286388"/>
            <a:ext cx="4286280" cy="1015663"/>
          </a:xfrm>
          <a:prstGeom prst="rect">
            <a:avLst/>
          </a:prstGeom>
          <a:noFill/>
        </p:spPr>
        <p:txBody>
          <a:bodyPr wrap="square" rtlCol="0">
            <a:spAutoFit/>
          </a:bodyPr>
          <a:lstStyle/>
          <a:p>
            <a:r>
              <a:rPr lang="el-GR" sz="2000" b="1" i="1" dirty="0" smtClean="0">
                <a:solidFill>
                  <a:schemeClr val="bg1"/>
                </a:solidFill>
                <a:latin typeface="Comic Sans MS" pitchFamily="66" charset="0"/>
              </a:rPr>
              <a:t>Έτσι κατανοούμε ότι εκτός από δυνατά σημεία, έχουμε και αδυναμίες...όλοι μας!... </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dirty="0" smtClean="0">
                <a:latin typeface="Comic Sans MS" pitchFamily="66" charset="0"/>
              </a:rPr>
              <a:t>2ο εργαστήριο: «</a:t>
            </a:r>
            <a:r>
              <a:rPr lang="el-GR" sz="4000" b="1" i="1" dirty="0" smtClean="0">
                <a:latin typeface="Comic Sans MS" pitchFamily="66" charset="0"/>
              </a:rPr>
              <a:t>Τι σημαίνει να είσαι διαφορετικός...</a:t>
            </a:r>
            <a:r>
              <a:rPr lang="el-GR" sz="4000" dirty="0" smtClean="0">
                <a:latin typeface="Comic Sans MS" pitchFamily="66" charset="0"/>
              </a:rPr>
              <a:t>» </a:t>
            </a:r>
            <a:endParaRPr lang="el-GR" sz="4000" dirty="0">
              <a:latin typeface="Comic Sans MS" pitchFamily="66" charset="0"/>
            </a:endParaRPr>
          </a:p>
        </p:txBody>
      </p:sp>
      <p:pic>
        <p:nvPicPr>
          <p:cNvPr id="5122" name="Picture 2" descr="C:\Users\Dimitris Captain\Desktop\φωτο για 3ο εργαστηριο\IMG_20220221_125705.jpg"/>
          <p:cNvPicPr>
            <a:picLocks noGrp="1" noChangeAspect="1" noChangeArrowheads="1"/>
          </p:cNvPicPr>
          <p:nvPr>
            <p:ph sz="half" idx="1"/>
          </p:nvPr>
        </p:nvPicPr>
        <p:blipFill>
          <a:blip r:embed="rId2" cstate="print"/>
          <a:srcRect/>
          <a:stretch>
            <a:fillRect/>
          </a:stretch>
        </p:blipFill>
        <p:spPr bwMode="auto">
          <a:xfrm>
            <a:off x="214282" y="1904376"/>
            <a:ext cx="4281518" cy="3739202"/>
          </a:xfrm>
          <a:prstGeom prst="rect">
            <a:avLst/>
          </a:prstGeom>
          <a:noFill/>
        </p:spPr>
      </p:pic>
      <p:pic>
        <p:nvPicPr>
          <p:cNvPr id="5123" name="Picture 3" descr="C:\Users\Dimitris Captain\Desktop\φωτο για 3ο εργαστηριο\IMG_20220221_125908.jpg"/>
          <p:cNvPicPr>
            <a:picLocks noGrp="1" noChangeAspect="1" noChangeArrowheads="1"/>
          </p:cNvPicPr>
          <p:nvPr>
            <p:ph sz="half" idx="2"/>
          </p:nvPr>
        </p:nvPicPr>
        <p:blipFill>
          <a:blip r:embed="rId3" cstate="print"/>
          <a:srcRect/>
          <a:stretch>
            <a:fillRect/>
          </a:stretch>
        </p:blipFill>
        <p:spPr bwMode="auto">
          <a:xfrm>
            <a:off x="4648200" y="1928802"/>
            <a:ext cx="4281518" cy="3714776"/>
          </a:xfrm>
          <a:prstGeom prst="rect">
            <a:avLst/>
          </a:prstGeom>
          <a:noFill/>
        </p:spPr>
      </p:pic>
      <p:sp>
        <p:nvSpPr>
          <p:cNvPr id="7" name="TextBox 6"/>
          <p:cNvSpPr txBox="1"/>
          <p:nvPr/>
        </p:nvSpPr>
        <p:spPr>
          <a:xfrm>
            <a:off x="357158" y="5842337"/>
            <a:ext cx="8572560" cy="1015663"/>
          </a:xfrm>
          <a:prstGeom prst="rect">
            <a:avLst/>
          </a:prstGeom>
          <a:noFill/>
        </p:spPr>
        <p:txBody>
          <a:bodyPr wrap="square" rtlCol="0">
            <a:spAutoFit/>
          </a:bodyPr>
          <a:lstStyle/>
          <a:p>
            <a:r>
              <a:rPr lang="el-GR" sz="2000" b="1" i="1" dirty="0" smtClean="0">
                <a:solidFill>
                  <a:schemeClr val="bg1"/>
                </a:solidFill>
                <a:latin typeface="Comic Sans MS" pitchFamily="66" charset="0"/>
              </a:rPr>
              <a:t>Διαπραγματευόμαστε 3 σενάρια για ιστορίες παιδιών που δέχονται διακρίσεις από τους συμμαθητές τους, λόγω διαφορετικής καταγωγής, αλλαγής σχολικού περιβάλλοντος κ.ά. </a:t>
            </a:r>
            <a:endParaRPr lang="el-GR" sz="2000" b="1" i="1" dirty="0">
              <a:solidFill>
                <a:schemeClr val="bg1"/>
              </a:solidFill>
              <a:latin typeface="Comic Sans MS" pitchFamily="66" charset="0"/>
            </a:endParaRPr>
          </a:p>
        </p:txBody>
      </p:sp>
      <p:sp>
        <p:nvSpPr>
          <p:cNvPr id="6" name="5-Point Star 5"/>
          <p:cNvSpPr/>
          <p:nvPr/>
        </p:nvSpPr>
        <p:spPr>
          <a:xfrm>
            <a:off x="3357554" y="2357430"/>
            <a:ext cx="571504" cy="6429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5-Point Star 7"/>
          <p:cNvSpPr/>
          <p:nvPr/>
        </p:nvSpPr>
        <p:spPr>
          <a:xfrm>
            <a:off x="1000100" y="2143116"/>
            <a:ext cx="857256"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4786314" y="2143116"/>
            <a:ext cx="714380" cy="6429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7572396" y="1928802"/>
            <a:ext cx="1000132"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dirty="0" smtClean="0">
                <a:latin typeface="Comic Sans MS" pitchFamily="66" charset="0"/>
              </a:rPr>
              <a:t>2ο εργαστήριο: «</a:t>
            </a:r>
            <a:r>
              <a:rPr lang="el-GR" sz="4400" b="1" i="1" dirty="0" smtClean="0">
                <a:latin typeface="Comic Sans MS" pitchFamily="66" charset="0"/>
              </a:rPr>
              <a:t>Τι σημαίνει να είσαι διαφορετικός...</a:t>
            </a:r>
            <a:r>
              <a:rPr lang="el-GR" sz="4400" dirty="0" smtClean="0">
                <a:latin typeface="Comic Sans MS" pitchFamily="66" charset="0"/>
              </a:rPr>
              <a:t>» </a:t>
            </a:r>
            <a:endParaRPr lang="el-GR" dirty="0"/>
          </a:p>
        </p:txBody>
      </p:sp>
      <p:pic>
        <p:nvPicPr>
          <p:cNvPr id="6146" name="Picture 2" descr="C:\Users\Dimitris Captain\Desktop\φωτο για 3ο εργαστηριο\IMG_20220221_130039.jpg"/>
          <p:cNvPicPr>
            <a:picLocks noGrp="1" noChangeAspect="1" noChangeArrowheads="1"/>
          </p:cNvPicPr>
          <p:nvPr>
            <p:ph sz="half" idx="1"/>
          </p:nvPr>
        </p:nvPicPr>
        <p:blipFill>
          <a:blip r:embed="rId2" cstate="print"/>
          <a:srcRect/>
          <a:stretch>
            <a:fillRect/>
          </a:stretch>
        </p:blipFill>
        <p:spPr bwMode="auto">
          <a:xfrm>
            <a:off x="214282" y="1722438"/>
            <a:ext cx="4143404" cy="3849702"/>
          </a:xfrm>
          <a:prstGeom prst="rect">
            <a:avLst/>
          </a:prstGeom>
          <a:noFill/>
        </p:spPr>
      </p:pic>
      <p:pic>
        <p:nvPicPr>
          <p:cNvPr id="6147" name="Picture 3" descr="C:\Users\Dimitris Captain\Desktop\φωτο για 3ο εργαστηριο\IMG_20220221_130139.jpg"/>
          <p:cNvPicPr>
            <a:picLocks noGrp="1" noChangeAspect="1" noChangeArrowheads="1"/>
          </p:cNvPicPr>
          <p:nvPr>
            <p:ph sz="half" idx="2"/>
          </p:nvPr>
        </p:nvPicPr>
        <p:blipFill>
          <a:blip r:embed="rId3" cstate="print"/>
          <a:srcRect/>
          <a:stretch>
            <a:fillRect/>
          </a:stretch>
        </p:blipFill>
        <p:spPr bwMode="auto">
          <a:xfrm>
            <a:off x="4714876" y="1714488"/>
            <a:ext cx="4210080" cy="3857652"/>
          </a:xfrm>
          <a:prstGeom prst="rect">
            <a:avLst/>
          </a:prstGeom>
          <a:noFill/>
        </p:spPr>
      </p:pic>
      <p:sp>
        <p:nvSpPr>
          <p:cNvPr id="7" name="TextBox 6"/>
          <p:cNvSpPr txBox="1"/>
          <p:nvPr/>
        </p:nvSpPr>
        <p:spPr>
          <a:xfrm>
            <a:off x="357158" y="5842337"/>
            <a:ext cx="8429684" cy="1015663"/>
          </a:xfrm>
          <a:prstGeom prst="rect">
            <a:avLst/>
          </a:prstGeom>
          <a:noFill/>
        </p:spPr>
        <p:txBody>
          <a:bodyPr wrap="square" rtlCol="0">
            <a:spAutoFit/>
          </a:bodyPr>
          <a:lstStyle/>
          <a:p>
            <a:r>
              <a:rPr lang="el-GR" sz="2000" b="1" i="1" dirty="0" smtClean="0">
                <a:solidFill>
                  <a:schemeClr val="bg1"/>
                </a:solidFill>
                <a:latin typeface="Comic Sans MS" pitchFamily="66" charset="0"/>
              </a:rPr>
              <a:t>Ένα παιχνίδι ρόλων λαμβάνει χώρα και ακολούθως συζητούμε για το πώς ένιωσαν στη θέση των παιδιών αυτών και πώς θα δεχόμασταν εμείς έναν ¨διαφορετικό¨ μαθητή στην τάξη...</a:t>
            </a:r>
            <a:endParaRPr lang="el-GR" sz="2000" b="1" i="1" dirty="0">
              <a:solidFill>
                <a:schemeClr val="bg1"/>
              </a:solidFill>
              <a:latin typeface="Comic Sans MS" pitchFamily="66" charset="0"/>
            </a:endParaRPr>
          </a:p>
        </p:txBody>
      </p:sp>
      <p:sp>
        <p:nvSpPr>
          <p:cNvPr id="6" name="5-Point Star 5"/>
          <p:cNvSpPr/>
          <p:nvPr/>
        </p:nvSpPr>
        <p:spPr>
          <a:xfrm>
            <a:off x="785786" y="1928802"/>
            <a:ext cx="928694"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5-Point Star 7"/>
          <p:cNvSpPr/>
          <p:nvPr/>
        </p:nvSpPr>
        <p:spPr>
          <a:xfrm>
            <a:off x="2500298" y="1857364"/>
            <a:ext cx="857256"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5214942" y="2071678"/>
            <a:ext cx="714380"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Point Star 9"/>
          <p:cNvSpPr/>
          <p:nvPr/>
        </p:nvSpPr>
        <p:spPr>
          <a:xfrm>
            <a:off x="6072198" y="1928802"/>
            <a:ext cx="57150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smtClean="0">
                <a:latin typeface="Comic Sans MS" pitchFamily="66" charset="0"/>
              </a:rPr>
              <a:t>2ο εργαστήριο: «</a:t>
            </a:r>
            <a:r>
              <a:rPr lang="el-GR" sz="4000" b="1" i="1" dirty="0" smtClean="0">
                <a:latin typeface="Comic Sans MS" pitchFamily="66" charset="0"/>
              </a:rPr>
              <a:t>Τι σημαίνει να είσαι διαφορετικός...</a:t>
            </a:r>
            <a:r>
              <a:rPr lang="el-GR" sz="4000" dirty="0" smtClean="0">
                <a:latin typeface="Comic Sans MS" pitchFamily="66" charset="0"/>
              </a:rPr>
              <a:t>» </a:t>
            </a:r>
            <a:endParaRPr lang="el-GR" dirty="0"/>
          </a:p>
        </p:txBody>
      </p:sp>
      <p:pic>
        <p:nvPicPr>
          <p:cNvPr id="7170" name="Picture 2" descr="C:\Users\Dimitris Captain\Desktop\εικόνα_Viber_2022-04-03_15-12-53-822.jpg"/>
          <p:cNvPicPr>
            <a:picLocks noGrp="1" noChangeAspect="1" noChangeArrowheads="1"/>
          </p:cNvPicPr>
          <p:nvPr>
            <p:ph sz="half" idx="1"/>
          </p:nvPr>
        </p:nvPicPr>
        <p:blipFill>
          <a:blip r:embed="rId2"/>
          <a:srcRect/>
          <a:stretch>
            <a:fillRect/>
          </a:stretch>
        </p:blipFill>
        <p:spPr bwMode="auto">
          <a:xfrm>
            <a:off x="285720" y="1928803"/>
            <a:ext cx="4210080" cy="3500461"/>
          </a:xfrm>
          <a:prstGeom prst="rect">
            <a:avLst/>
          </a:prstGeom>
          <a:noFill/>
        </p:spPr>
      </p:pic>
      <p:pic>
        <p:nvPicPr>
          <p:cNvPr id="7171" name="Picture 3" descr="C:\Users\Dimitris Captain\Desktop\εικόνα_Viber_2022-04-03_15-27-49-775.jpg"/>
          <p:cNvPicPr>
            <a:picLocks noGrp="1" noChangeAspect="1" noChangeArrowheads="1"/>
          </p:cNvPicPr>
          <p:nvPr>
            <p:ph sz="half" idx="2"/>
          </p:nvPr>
        </p:nvPicPr>
        <p:blipFill>
          <a:blip r:embed="rId3"/>
          <a:srcRect/>
          <a:stretch>
            <a:fillRect/>
          </a:stretch>
        </p:blipFill>
        <p:spPr bwMode="auto">
          <a:xfrm>
            <a:off x="4648200" y="1928803"/>
            <a:ext cx="4281518" cy="3429023"/>
          </a:xfrm>
          <a:prstGeom prst="rect">
            <a:avLst/>
          </a:prstGeom>
          <a:noFill/>
        </p:spPr>
      </p:pic>
      <p:sp>
        <p:nvSpPr>
          <p:cNvPr id="7" name="TextBox 6"/>
          <p:cNvSpPr txBox="1"/>
          <p:nvPr/>
        </p:nvSpPr>
        <p:spPr>
          <a:xfrm>
            <a:off x="214282" y="5534561"/>
            <a:ext cx="8643998" cy="1323439"/>
          </a:xfrm>
          <a:prstGeom prst="rect">
            <a:avLst/>
          </a:prstGeom>
          <a:noFill/>
        </p:spPr>
        <p:txBody>
          <a:bodyPr wrap="square" rtlCol="0">
            <a:spAutoFit/>
          </a:bodyPr>
          <a:lstStyle/>
          <a:p>
            <a:r>
              <a:rPr lang="el-GR" sz="2000" b="1" i="1" dirty="0" smtClean="0">
                <a:solidFill>
                  <a:schemeClr val="bg1"/>
                </a:solidFill>
                <a:latin typeface="Comic Sans MS" pitchFamily="66" charset="0"/>
              </a:rPr>
              <a:t>Στη συνέχεια, γράφουμε μια ιστορία με αφορμή την απόρριψη και τις διακρίσεις και προβληματιζόμαστε περαιτέρω για τη στάση ορισμένων ανθρώπων μπροστά σε καταστάσεις που απαιτούν σεβασμό και υπευθυνότητα...</a:t>
            </a:r>
            <a:endParaRPr lang="el-GR"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399032"/>
          </a:xfrm>
        </p:spPr>
        <p:txBody>
          <a:bodyPr>
            <a:normAutofit fontScale="90000"/>
          </a:bodyPr>
          <a:lstStyle/>
          <a:p>
            <a:pPr algn="ctr"/>
            <a:r>
              <a:rPr lang="el-GR" sz="4400" dirty="0" smtClean="0">
                <a:latin typeface="Comic Sans MS" pitchFamily="66" charset="0"/>
              </a:rPr>
              <a:t/>
            </a:r>
            <a:br>
              <a:rPr lang="el-GR" sz="4400" dirty="0" smtClean="0">
                <a:latin typeface="Comic Sans MS" pitchFamily="66" charset="0"/>
              </a:rPr>
            </a:br>
            <a:r>
              <a:rPr lang="el-GR" sz="4400" dirty="0" smtClean="0">
                <a:latin typeface="Comic Sans MS" pitchFamily="66" charset="0"/>
              </a:rPr>
              <a:t>3ο εργαστήριο: «</a:t>
            </a:r>
            <a:r>
              <a:rPr lang="el-GR" sz="4400" b="1" i="1" dirty="0" smtClean="0">
                <a:latin typeface="Comic Sans MS" pitchFamily="66" charset="0"/>
              </a:rPr>
              <a:t>Δε μου αρέσει το χρώμα σου...</a:t>
            </a:r>
            <a:r>
              <a:rPr lang="el-GR" sz="4400" dirty="0" smtClean="0">
                <a:latin typeface="Comic Sans MS" pitchFamily="66" charset="0"/>
              </a:rPr>
              <a:t>» </a:t>
            </a:r>
            <a:r>
              <a:rPr lang="el-GR" dirty="0" smtClean="0"/>
              <a:t/>
            </a:r>
            <a:br>
              <a:rPr lang="el-GR" dirty="0" smtClean="0"/>
            </a:br>
            <a:endParaRPr lang="el-GR" dirty="0"/>
          </a:p>
        </p:txBody>
      </p:sp>
      <p:sp>
        <p:nvSpPr>
          <p:cNvPr id="5" name="TextBox 4"/>
          <p:cNvSpPr txBox="1"/>
          <p:nvPr/>
        </p:nvSpPr>
        <p:spPr>
          <a:xfrm>
            <a:off x="642910" y="1714488"/>
            <a:ext cx="7929618" cy="4524315"/>
          </a:xfrm>
          <a:prstGeom prst="rect">
            <a:avLst/>
          </a:prstGeom>
          <a:noFill/>
        </p:spPr>
        <p:txBody>
          <a:bodyPr wrap="square" rtlCol="0">
            <a:spAutoFit/>
          </a:bodyPr>
          <a:lstStyle/>
          <a:p>
            <a:r>
              <a:rPr lang="el-GR" b="1" i="1" dirty="0" smtClean="0">
                <a:solidFill>
                  <a:schemeClr val="bg1"/>
                </a:solidFill>
                <a:latin typeface="Comic Sans MS" pitchFamily="66" charset="0"/>
              </a:rPr>
              <a:t>   Μοιράζονται καρτέλες δύο χρωμάτων (πράσινες και κόκκινες). Διαλέγουμε το χρώμα που μας αρέσει. Έπειτα όμως εξηγούμε πως τα παιδιά που διάλεξαν το ένα χρώμα έχουν μόνο απαγορεύσεις και αρνητικές συνέπειες, όπως το ότι θα παίρνουν πάντα κακό βαθμό στα διαγωνίσματα, ανεξαρτήτως αν έχουν γράψει καλά. Απ΄ την άλλη πλευρά, τα υπόλοιπα παιδιά θα έχουν μόνο θετικές επιπτώσεις, όπως το ότι μπορούν να σηκώνονται όποτε θέλουν!... </a:t>
            </a:r>
          </a:p>
          <a:p>
            <a:r>
              <a:rPr lang="el-GR" b="1" i="1" dirty="0" smtClean="0">
                <a:solidFill>
                  <a:schemeClr val="bg1"/>
                </a:solidFill>
                <a:latin typeface="Comic Sans MS" pitchFamily="66" charset="0"/>
              </a:rPr>
              <a:t>   Έτσι, το φυσικό επακόλουθο είναι η δυσαρέσκεια της πρώτης ομάδας και η ικανοποίηση της δεύτερης! Με αφορμή τα παραπάνω, ακολουθεί συζήτηση για το πόσο δίκαιοι είναι οι κανόνες που εφαρμόζονται στην καθημερινή ζωή και εκφράζουμε το πώς νιώσαμε.</a:t>
            </a:r>
          </a:p>
          <a:p>
            <a:r>
              <a:rPr lang="el-GR" b="1" i="1" dirty="0" smtClean="0">
                <a:solidFill>
                  <a:schemeClr val="bg1"/>
                </a:solidFill>
                <a:latin typeface="Comic Sans MS" pitchFamily="66" charset="0"/>
              </a:rPr>
              <a:t>   Ακούμε το μουσικό βίντεο κλιπ της </a:t>
            </a:r>
            <a:r>
              <a:rPr lang="en-US" b="1" i="1" dirty="0" smtClean="0">
                <a:solidFill>
                  <a:schemeClr val="bg1"/>
                </a:solidFill>
                <a:latin typeface="Comic Sans MS" pitchFamily="66" charset="0"/>
              </a:rPr>
              <a:t>Beyonce: “Brown skin girl”, </a:t>
            </a:r>
            <a:r>
              <a:rPr lang="el-GR" b="1" i="1" dirty="0" smtClean="0">
                <a:solidFill>
                  <a:schemeClr val="bg1"/>
                </a:solidFill>
                <a:latin typeface="Comic Sans MS" pitchFamily="66" charset="0"/>
              </a:rPr>
              <a:t>που μιλάει για το σκούρο χρώμα του δέρματος. Φυσικά, χορεύουμε κιόλας!...</a:t>
            </a:r>
            <a:r>
              <a:rPr lang="en-US" b="1" i="1" dirty="0" smtClean="0">
                <a:solidFill>
                  <a:schemeClr val="bg1"/>
                </a:solidFill>
                <a:latin typeface="Comic Sans MS" pitchFamily="66" charset="0"/>
              </a:rPr>
              <a:t> </a:t>
            </a:r>
            <a:endParaRPr lang="el-GR" b="1" i="1" dirty="0" smtClean="0">
              <a:solidFill>
                <a:schemeClr val="bg1"/>
              </a:solidFill>
              <a:latin typeface="Comic Sans MS" pitchFamily="66" charset="0"/>
            </a:endParaRPr>
          </a:p>
          <a:p>
            <a:r>
              <a:rPr lang="en-US" dirty="0" smtClean="0">
                <a:hlinkClick r:id="rId2"/>
              </a:rPr>
              <a:t>https://www.youtube.com/watch?v=vRFS0MYTC1I</a:t>
            </a:r>
            <a:r>
              <a:rPr lang="el-GR" dirty="0" smtClean="0"/>
              <a:t> </a:t>
            </a:r>
          </a:p>
          <a:p>
            <a:endParaRPr lang="el-GR"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l-GR" sz="4400" dirty="0" smtClean="0">
                <a:latin typeface="Comic Sans MS" pitchFamily="66" charset="0"/>
              </a:rPr>
              <a:t>4ο εργαστήριο: «</a:t>
            </a:r>
            <a:r>
              <a:rPr lang="el-GR" sz="4400" b="1" i="1" dirty="0" smtClean="0">
                <a:latin typeface="Comic Sans MS" pitchFamily="66" charset="0"/>
              </a:rPr>
              <a:t>Κι αν ήσουν εσύ;;;</a:t>
            </a:r>
            <a:r>
              <a:rPr lang="el-GR" sz="4400" dirty="0" smtClean="0">
                <a:latin typeface="Comic Sans MS" pitchFamily="66" charset="0"/>
              </a:rPr>
              <a:t>» </a:t>
            </a:r>
            <a:br>
              <a:rPr lang="el-GR" sz="4400" dirty="0" smtClean="0">
                <a:latin typeface="Comic Sans MS" pitchFamily="66" charset="0"/>
              </a:rPr>
            </a:br>
            <a:endParaRPr lang="el-GR" sz="4400" dirty="0">
              <a:latin typeface="Comic Sans MS" pitchFamily="66" charset="0"/>
            </a:endParaRPr>
          </a:p>
        </p:txBody>
      </p:sp>
      <p:pic>
        <p:nvPicPr>
          <p:cNvPr id="8194" name="Picture 2" descr="C:\Users\Dimitris Captain\Desktop\Όμηρος.jpg"/>
          <p:cNvPicPr>
            <a:picLocks noGrp="1" noChangeAspect="1" noChangeArrowheads="1"/>
          </p:cNvPicPr>
          <p:nvPr>
            <p:ph sz="half" idx="1"/>
          </p:nvPr>
        </p:nvPicPr>
        <p:blipFill>
          <a:blip r:embed="rId2"/>
          <a:srcRect/>
          <a:stretch>
            <a:fillRect/>
          </a:stretch>
        </p:blipFill>
        <p:spPr bwMode="auto">
          <a:xfrm>
            <a:off x="500034" y="1643050"/>
            <a:ext cx="2143125" cy="2143125"/>
          </a:xfrm>
          <a:prstGeom prst="rect">
            <a:avLst/>
          </a:prstGeom>
          <a:noFill/>
        </p:spPr>
      </p:pic>
      <p:pic>
        <p:nvPicPr>
          <p:cNvPr id="8195" name="Picture 3" descr="C:\Users\Dimitris Captain\Desktop\ludwig van bethoven.jpg"/>
          <p:cNvPicPr>
            <a:picLocks noChangeAspect="1" noChangeArrowheads="1"/>
          </p:cNvPicPr>
          <p:nvPr/>
        </p:nvPicPr>
        <p:blipFill>
          <a:blip r:embed="rId3"/>
          <a:srcRect/>
          <a:stretch>
            <a:fillRect/>
          </a:stretch>
        </p:blipFill>
        <p:spPr bwMode="auto">
          <a:xfrm>
            <a:off x="500034" y="4000504"/>
            <a:ext cx="2143140" cy="2286016"/>
          </a:xfrm>
          <a:prstGeom prst="rect">
            <a:avLst/>
          </a:prstGeom>
          <a:noFill/>
        </p:spPr>
      </p:pic>
      <p:pic>
        <p:nvPicPr>
          <p:cNvPr id="8196" name="Picture 4" descr="C:\Users\Dimitris Captain\Desktop\Αινστάιν.jpg"/>
          <p:cNvPicPr>
            <a:picLocks noGrp="1" noChangeAspect="1" noChangeArrowheads="1"/>
          </p:cNvPicPr>
          <p:nvPr>
            <p:ph sz="half" idx="2"/>
          </p:nvPr>
        </p:nvPicPr>
        <p:blipFill>
          <a:blip r:embed="rId4"/>
          <a:srcRect/>
          <a:stretch>
            <a:fillRect/>
          </a:stretch>
        </p:blipFill>
        <p:spPr bwMode="auto">
          <a:xfrm>
            <a:off x="2857488" y="1643050"/>
            <a:ext cx="2343150" cy="2143140"/>
          </a:xfrm>
          <a:prstGeom prst="rect">
            <a:avLst/>
          </a:prstGeom>
          <a:noFill/>
        </p:spPr>
      </p:pic>
      <p:pic>
        <p:nvPicPr>
          <p:cNvPr id="8197" name="Picture 5" descr="C:\Users\Dimitris Captain\Desktop\Χόκινγκς.jpg"/>
          <p:cNvPicPr>
            <a:picLocks noChangeAspect="1" noChangeArrowheads="1"/>
          </p:cNvPicPr>
          <p:nvPr/>
        </p:nvPicPr>
        <p:blipFill>
          <a:blip r:embed="rId5"/>
          <a:srcRect/>
          <a:stretch>
            <a:fillRect/>
          </a:stretch>
        </p:blipFill>
        <p:spPr bwMode="auto">
          <a:xfrm>
            <a:off x="2857488" y="4000504"/>
            <a:ext cx="2357454" cy="2286016"/>
          </a:xfrm>
          <a:prstGeom prst="rect">
            <a:avLst/>
          </a:prstGeom>
          <a:noFill/>
        </p:spPr>
      </p:pic>
      <p:sp>
        <p:nvSpPr>
          <p:cNvPr id="9" name="TextBox 8"/>
          <p:cNvSpPr txBox="1"/>
          <p:nvPr/>
        </p:nvSpPr>
        <p:spPr>
          <a:xfrm>
            <a:off x="5357818" y="1428736"/>
            <a:ext cx="3500462" cy="5355312"/>
          </a:xfrm>
          <a:prstGeom prst="rect">
            <a:avLst/>
          </a:prstGeom>
          <a:noFill/>
        </p:spPr>
        <p:txBody>
          <a:bodyPr wrap="square" rtlCol="0">
            <a:spAutoFit/>
          </a:bodyPr>
          <a:lstStyle/>
          <a:p>
            <a:r>
              <a:rPr lang="el-GR" b="1" i="1" dirty="0" smtClean="0">
                <a:solidFill>
                  <a:schemeClr val="bg1"/>
                </a:solidFill>
                <a:latin typeface="Comic Sans MS" pitchFamily="66" charset="0"/>
              </a:rPr>
              <a:t>Βλέπουμε φωτογραφίες διάσημων προσώπων που αντιμετώπιζαν ή αντιμετωπίζουν κάποιου είδους αναπηρία (π.χ ο τυφλός κατά την παράδοση επικός</a:t>
            </a:r>
            <a:r>
              <a:rPr lang="el-GR" b="1" i="1" dirty="0">
                <a:solidFill>
                  <a:schemeClr val="bg1"/>
                </a:solidFill>
                <a:latin typeface="Comic Sans MS" pitchFamily="66" charset="0"/>
              </a:rPr>
              <a:t> </a:t>
            </a:r>
            <a:r>
              <a:rPr lang="el-GR" b="1" i="1" dirty="0" smtClean="0">
                <a:solidFill>
                  <a:schemeClr val="bg1"/>
                </a:solidFill>
                <a:latin typeface="Comic Sans MS" pitchFamily="66" charset="0"/>
              </a:rPr>
              <a:t>ποιητής  Όμηρος, </a:t>
            </a:r>
            <a:r>
              <a:rPr lang="el-GR" b="1" i="1" dirty="0">
                <a:solidFill>
                  <a:schemeClr val="bg1"/>
                </a:solidFill>
                <a:latin typeface="Comic Sans MS" pitchFamily="66" charset="0"/>
              </a:rPr>
              <a:t>ο κουφός Γερμανός </a:t>
            </a:r>
            <a:r>
              <a:rPr lang="el-GR" b="1" i="1" dirty="0" smtClean="0">
                <a:solidFill>
                  <a:schemeClr val="bg1"/>
                </a:solidFill>
                <a:latin typeface="Comic Sans MS" pitchFamily="66" charset="0"/>
              </a:rPr>
              <a:t>μουσικοσυνθέτης </a:t>
            </a:r>
            <a:r>
              <a:rPr lang="el-GR" b="1" i="1" dirty="0">
                <a:solidFill>
                  <a:schemeClr val="bg1"/>
                </a:solidFill>
                <a:latin typeface="Comic Sans MS" pitchFamily="66" charset="0"/>
              </a:rPr>
              <a:t>Λούντβιχ Βαν </a:t>
            </a:r>
            <a:r>
              <a:rPr lang="el-GR" b="1" i="1" dirty="0" smtClean="0">
                <a:solidFill>
                  <a:schemeClr val="bg1"/>
                </a:solidFill>
                <a:latin typeface="Comic Sans MS" pitchFamily="66" charset="0"/>
              </a:rPr>
              <a:t>Μπετόβεν,</a:t>
            </a:r>
            <a:r>
              <a:rPr lang="el-GR" b="1" i="1" dirty="0">
                <a:solidFill>
                  <a:schemeClr val="bg1"/>
                </a:solidFill>
                <a:latin typeface="Comic Sans MS" pitchFamily="66" charset="0"/>
              </a:rPr>
              <a:t> </a:t>
            </a:r>
            <a:r>
              <a:rPr lang="el-GR" b="1" i="1" dirty="0" smtClean="0">
                <a:solidFill>
                  <a:schemeClr val="bg1"/>
                </a:solidFill>
                <a:latin typeface="Comic Sans MS" pitchFamily="66" charset="0"/>
              </a:rPr>
              <a:t>ο </a:t>
            </a:r>
            <a:r>
              <a:rPr lang="el-GR" b="1" i="1" dirty="0">
                <a:solidFill>
                  <a:schemeClr val="bg1"/>
                </a:solidFill>
                <a:latin typeface="Comic Sans MS" pitchFamily="66" charset="0"/>
              </a:rPr>
              <a:t>θεμελιωτής της θεωρίας της σχετικότητας και σημαντικότερος φυσικός του 20ου αιώνα Άλμπερτ </a:t>
            </a:r>
            <a:r>
              <a:rPr lang="el-GR" b="1" i="1" dirty="0" smtClean="0">
                <a:solidFill>
                  <a:schemeClr val="bg1"/>
                </a:solidFill>
                <a:latin typeface="Comic Sans MS" pitchFamily="66" charset="0"/>
              </a:rPr>
              <a:t>Αϊνστάιν, ο φυσικός Στίβεν Χόκινγκς κ.ά.  Φανταζόμαστε τι ερωτήσεις θα θέλαμε να τους απευθύνουμε, έτσι ώστε να μάθουμε πώς τα κατάφεραν στη ζωή τους, παρά τις αναπηρίες τους!...</a:t>
            </a:r>
            <a:endParaRPr lang="el-GR"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526</TotalTime>
  <Words>791</Words>
  <Application>Microsoft Office PowerPoint</Application>
  <PresentationFormat>On-screen Show (4:3)</PresentationFormat>
  <Paragraphs>56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Verve</vt:lpstr>
      <vt:lpstr>Όταν λέμε ΌΛΟΙ, εννοούμε...ΌΛΟΙ</vt:lpstr>
      <vt:lpstr>1ο εργαστήριο: «Η ιστορία του ονόματός μου...» </vt:lpstr>
      <vt:lpstr>1ο εργαστήριο: «Η ιστορία του ονόματός μου...» </vt:lpstr>
      <vt:lpstr>1ο εργαστήριο: «Η ιστορία του ονόματός μου...» </vt:lpstr>
      <vt:lpstr>2ο εργαστήριο: «Τι σημαίνει να είσαι διαφορετικός...» </vt:lpstr>
      <vt:lpstr>2ο εργαστήριο: «Τι σημαίνει να είσαι διαφορετικός...» </vt:lpstr>
      <vt:lpstr>2ο εργαστήριο: «Τι σημαίνει να είσαι διαφορετικός...» </vt:lpstr>
      <vt:lpstr> 3ο εργαστήριο: «Δε μου αρέσει το χρώμα σου...»  </vt:lpstr>
      <vt:lpstr> 4ο εργαστήριο: «Κι αν ήσουν εσύ;;;»  </vt:lpstr>
      <vt:lpstr> 5ο εργαστήριο: «Πόσο ίδιοι είμαστε...» </vt:lpstr>
      <vt:lpstr>5ο εργαστήριο: «Πόσο ίδιοι είμαστε...»</vt:lpstr>
      <vt:lpstr>5ο εργαστήριο: «Πόσο ίδιοι είμαστε...»</vt:lpstr>
      <vt:lpstr>6ο εργαστήριο: «Το σχολείο για όλα τα παιδιά... με όλα τα παιδιά...» </vt:lpstr>
      <vt:lpstr>6ο εργαστήριο: «Το σχολείο για όλα τα παιδιά... με όλα τα παιδιά...»</vt:lpstr>
      <vt:lpstr>6ο εργαστήριο: «Το σχολείο για όλα τα παιδιά... με όλα τα παιδιά...»</vt:lpstr>
      <vt:lpstr>6ο εργαστήριο: «Το σχολείο για όλα τα παιδιά... με όλα τα παιδιά...»</vt:lpstr>
      <vt:lpstr>6ο εργαστήριο: «Το σχολείο για όλα τα παιδιά... με όλα τα παιδιά...»</vt:lpstr>
      <vt:lpstr>7ο εργαστήριο: «Ώρα για σκέψη...»</vt:lpstr>
      <vt:lpstr>7ο εργαστήριο: «Ώρα για σκέψη...»</vt:lpstr>
      <vt:lpstr>7ο εργαστήριο: «Ώρα για σκέψη...»</vt:lpstr>
      <vt:lpstr>7ο εργαστήριο: «Ώρα για σκέψη...»</vt:lpstr>
      <vt:lpstr>7ο εργαστήριο: «Ώρα για σκέψη...»</vt:lpstr>
      <vt:lpstr>7ο εργαστήριο: «Ώρα για σκέψη...»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Όταν λέμε ΌΛΟΙ, εννοούμε...ΌΛΟΙ</dc:title>
  <dc:creator>Dimitris Captain</dc:creator>
  <cp:lastModifiedBy>Dimitris Captain</cp:lastModifiedBy>
  <cp:revision>99</cp:revision>
  <dcterms:created xsi:type="dcterms:W3CDTF">2022-04-03T10:20:08Z</dcterms:created>
  <dcterms:modified xsi:type="dcterms:W3CDTF">2022-04-14T18:00:17Z</dcterms:modified>
</cp:coreProperties>
</file>