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Default Extension="docx" ContentType="application/vnd.openxmlformats-officedocument.wordprocessingml.document"/>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66"/>
    <a:srgbClr val="00FFFF"/>
    <a:srgbClr val="8DD1DF"/>
    <a:srgbClr val="0000FF"/>
    <a:srgbClr val="E6DFF9"/>
    <a:srgbClr val="FF66FF"/>
    <a:srgbClr val="FFFF00"/>
    <a:srgbClr val="0033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68" d="100"/>
          <a:sy n="68" d="100"/>
        </p:scale>
        <p:origin x="-2874" y="-10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2.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D1B6E12D-851F-4A06-84D5-874CDB5EEB51}" type="datetimeFigureOut">
              <a:rPr lang="el-GR" smtClean="0"/>
              <a:pPr/>
              <a:t>8/4/2022</a:t>
            </a:fld>
            <a:endParaRPr lang="el-GR" dirty="0"/>
          </a:p>
        </p:txBody>
      </p:sp>
      <p:sp>
        <p:nvSpPr>
          <p:cNvPr id="5" name="4 - Θέση υποσέλιδου"/>
          <p:cNvSpPr>
            <a:spLocks noGrp="1"/>
          </p:cNvSpPr>
          <p:nvPr>
            <p:ph type="ftr" sz="quarter" idx="11"/>
          </p:nvPr>
        </p:nvSpPr>
        <p:spPr/>
        <p:txBody>
          <a:bodyPr/>
          <a:lstStyle/>
          <a:p>
            <a:endParaRPr lang="el-GR" dirty="0"/>
          </a:p>
        </p:txBody>
      </p:sp>
      <p:sp>
        <p:nvSpPr>
          <p:cNvPr id="6" name="5 - Θέση αριθμού διαφάνειας"/>
          <p:cNvSpPr>
            <a:spLocks noGrp="1"/>
          </p:cNvSpPr>
          <p:nvPr>
            <p:ph type="sldNum" sz="quarter" idx="12"/>
          </p:nvPr>
        </p:nvSpPr>
        <p:spPr/>
        <p:txBody>
          <a:bodyPr/>
          <a:lstStyle/>
          <a:p>
            <a:fld id="{8B03FC04-0D0C-486C-B838-69DB2BE3A28C}" type="slidenum">
              <a:rPr lang="el-GR" smtClean="0"/>
              <a:pPr/>
              <a:t>‹#›</a:t>
            </a:fld>
            <a:endParaRPr lang="el-G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D1B6E12D-851F-4A06-84D5-874CDB5EEB51}" type="datetimeFigureOut">
              <a:rPr lang="el-GR" smtClean="0"/>
              <a:pPr/>
              <a:t>8/4/2022</a:t>
            </a:fld>
            <a:endParaRPr lang="el-GR" dirty="0"/>
          </a:p>
        </p:txBody>
      </p:sp>
      <p:sp>
        <p:nvSpPr>
          <p:cNvPr id="5" name="4 - Θέση υποσέλιδου"/>
          <p:cNvSpPr>
            <a:spLocks noGrp="1"/>
          </p:cNvSpPr>
          <p:nvPr>
            <p:ph type="ftr" sz="quarter" idx="11"/>
          </p:nvPr>
        </p:nvSpPr>
        <p:spPr/>
        <p:txBody>
          <a:bodyPr/>
          <a:lstStyle/>
          <a:p>
            <a:endParaRPr lang="el-GR" dirty="0"/>
          </a:p>
        </p:txBody>
      </p:sp>
      <p:sp>
        <p:nvSpPr>
          <p:cNvPr id="6" name="5 - Θέση αριθμού διαφάνειας"/>
          <p:cNvSpPr>
            <a:spLocks noGrp="1"/>
          </p:cNvSpPr>
          <p:nvPr>
            <p:ph type="sldNum" sz="quarter" idx="12"/>
          </p:nvPr>
        </p:nvSpPr>
        <p:spPr/>
        <p:txBody>
          <a:bodyPr/>
          <a:lstStyle/>
          <a:p>
            <a:fld id="{8B03FC04-0D0C-486C-B838-69DB2BE3A28C}" type="slidenum">
              <a:rPr lang="el-GR" smtClean="0"/>
              <a:pPr/>
              <a:t>‹#›</a:t>
            </a:fld>
            <a:endParaRPr lang="el-G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D1B6E12D-851F-4A06-84D5-874CDB5EEB51}" type="datetimeFigureOut">
              <a:rPr lang="el-GR" smtClean="0"/>
              <a:pPr/>
              <a:t>8/4/2022</a:t>
            </a:fld>
            <a:endParaRPr lang="el-GR" dirty="0"/>
          </a:p>
        </p:txBody>
      </p:sp>
      <p:sp>
        <p:nvSpPr>
          <p:cNvPr id="5" name="4 - Θέση υποσέλιδου"/>
          <p:cNvSpPr>
            <a:spLocks noGrp="1"/>
          </p:cNvSpPr>
          <p:nvPr>
            <p:ph type="ftr" sz="quarter" idx="11"/>
          </p:nvPr>
        </p:nvSpPr>
        <p:spPr/>
        <p:txBody>
          <a:bodyPr/>
          <a:lstStyle/>
          <a:p>
            <a:endParaRPr lang="el-GR" dirty="0"/>
          </a:p>
        </p:txBody>
      </p:sp>
      <p:sp>
        <p:nvSpPr>
          <p:cNvPr id="6" name="5 - Θέση αριθμού διαφάνειας"/>
          <p:cNvSpPr>
            <a:spLocks noGrp="1"/>
          </p:cNvSpPr>
          <p:nvPr>
            <p:ph type="sldNum" sz="quarter" idx="12"/>
          </p:nvPr>
        </p:nvSpPr>
        <p:spPr/>
        <p:txBody>
          <a:bodyPr/>
          <a:lstStyle/>
          <a:p>
            <a:fld id="{8B03FC04-0D0C-486C-B838-69DB2BE3A28C}" type="slidenum">
              <a:rPr lang="el-GR" smtClean="0"/>
              <a:pPr/>
              <a:t>‹#›</a:t>
            </a:fld>
            <a:endParaRPr lang="el-G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D1B6E12D-851F-4A06-84D5-874CDB5EEB51}" type="datetimeFigureOut">
              <a:rPr lang="el-GR" smtClean="0"/>
              <a:pPr/>
              <a:t>8/4/2022</a:t>
            </a:fld>
            <a:endParaRPr lang="el-GR" dirty="0"/>
          </a:p>
        </p:txBody>
      </p:sp>
      <p:sp>
        <p:nvSpPr>
          <p:cNvPr id="5" name="4 - Θέση υποσέλιδου"/>
          <p:cNvSpPr>
            <a:spLocks noGrp="1"/>
          </p:cNvSpPr>
          <p:nvPr>
            <p:ph type="ftr" sz="quarter" idx="11"/>
          </p:nvPr>
        </p:nvSpPr>
        <p:spPr/>
        <p:txBody>
          <a:bodyPr/>
          <a:lstStyle/>
          <a:p>
            <a:endParaRPr lang="el-GR" dirty="0"/>
          </a:p>
        </p:txBody>
      </p:sp>
      <p:sp>
        <p:nvSpPr>
          <p:cNvPr id="6" name="5 - Θέση αριθμού διαφάνειας"/>
          <p:cNvSpPr>
            <a:spLocks noGrp="1"/>
          </p:cNvSpPr>
          <p:nvPr>
            <p:ph type="sldNum" sz="quarter" idx="12"/>
          </p:nvPr>
        </p:nvSpPr>
        <p:spPr/>
        <p:txBody>
          <a:bodyPr/>
          <a:lstStyle/>
          <a:p>
            <a:fld id="{8B03FC04-0D0C-486C-B838-69DB2BE3A28C}" type="slidenum">
              <a:rPr lang="el-GR" smtClean="0"/>
              <a:pPr/>
              <a:t>‹#›</a:t>
            </a:fld>
            <a:endParaRPr lang="el-G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D1B6E12D-851F-4A06-84D5-874CDB5EEB51}" type="datetimeFigureOut">
              <a:rPr lang="el-GR" smtClean="0"/>
              <a:pPr/>
              <a:t>8/4/2022</a:t>
            </a:fld>
            <a:endParaRPr lang="el-GR" dirty="0"/>
          </a:p>
        </p:txBody>
      </p:sp>
      <p:sp>
        <p:nvSpPr>
          <p:cNvPr id="5" name="4 - Θέση υποσέλιδου"/>
          <p:cNvSpPr>
            <a:spLocks noGrp="1"/>
          </p:cNvSpPr>
          <p:nvPr>
            <p:ph type="ftr" sz="quarter" idx="11"/>
          </p:nvPr>
        </p:nvSpPr>
        <p:spPr/>
        <p:txBody>
          <a:bodyPr/>
          <a:lstStyle/>
          <a:p>
            <a:endParaRPr lang="el-GR" dirty="0"/>
          </a:p>
        </p:txBody>
      </p:sp>
      <p:sp>
        <p:nvSpPr>
          <p:cNvPr id="6" name="5 - Θέση αριθμού διαφάνειας"/>
          <p:cNvSpPr>
            <a:spLocks noGrp="1"/>
          </p:cNvSpPr>
          <p:nvPr>
            <p:ph type="sldNum" sz="quarter" idx="12"/>
          </p:nvPr>
        </p:nvSpPr>
        <p:spPr/>
        <p:txBody>
          <a:bodyPr/>
          <a:lstStyle/>
          <a:p>
            <a:fld id="{8B03FC04-0D0C-486C-B838-69DB2BE3A28C}" type="slidenum">
              <a:rPr lang="el-GR" smtClean="0"/>
              <a:pPr/>
              <a:t>‹#›</a:t>
            </a:fld>
            <a:endParaRPr lang="el-G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D1B6E12D-851F-4A06-84D5-874CDB5EEB51}" type="datetimeFigureOut">
              <a:rPr lang="el-GR" smtClean="0"/>
              <a:pPr/>
              <a:t>8/4/2022</a:t>
            </a:fld>
            <a:endParaRPr lang="el-GR" dirty="0"/>
          </a:p>
        </p:txBody>
      </p:sp>
      <p:sp>
        <p:nvSpPr>
          <p:cNvPr id="6" name="5 - Θέση υποσέλιδου"/>
          <p:cNvSpPr>
            <a:spLocks noGrp="1"/>
          </p:cNvSpPr>
          <p:nvPr>
            <p:ph type="ftr" sz="quarter" idx="11"/>
          </p:nvPr>
        </p:nvSpPr>
        <p:spPr/>
        <p:txBody>
          <a:bodyPr/>
          <a:lstStyle/>
          <a:p>
            <a:endParaRPr lang="el-GR" dirty="0"/>
          </a:p>
        </p:txBody>
      </p:sp>
      <p:sp>
        <p:nvSpPr>
          <p:cNvPr id="7" name="6 - Θέση αριθμού διαφάνειας"/>
          <p:cNvSpPr>
            <a:spLocks noGrp="1"/>
          </p:cNvSpPr>
          <p:nvPr>
            <p:ph type="sldNum" sz="quarter" idx="12"/>
          </p:nvPr>
        </p:nvSpPr>
        <p:spPr/>
        <p:txBody>
          <a:bodyPr/>
          <a:lstStyle/>
          <a:p>
            <a:fld id="{8B03FC04-0D0C-486C-B838-69DB2BE3A28C}" type="slidenum">
              <a:rPr lang="el-GR" smtClean="0"/>
              <a:pPr/>
              <a:t>‹#›</a:t>
            </a:fld>
            <a:endParaRPr lang="el-G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D1B6E12D-851F-4A06-84D5-874CDB5EEB51}" type="datetimeFigureOut">
              <a:rPr lang="el-GR" smtClean="0"/>
              <a:pPr/>
              <a:t>8/4/2022</a:t>
            </a:fld>
            <a:endParaRPr lang="el-GR" dirty="0"/>
          </a:p>
        </p:txBody>
      </p:sp>
      <p:sp>
        <p:nvSpPr>
          <p:cNvPr id="8" name="7 - Θέση υποσέλιδου"/>
          <p:cNvSpPr>
            <a:spLocks noGrp="1"/>
          </p:cNvSpPr>
          <p:nvPr>
            <p:ph type="ftr" sz="quarter" idx="11"/>
          </p:nvPr>
        </p:nvSpPr>
        <p:spPr/>
        <p:txBody>
          <a:bodyPr/>
          <a:lstStyle/>
          <a:p>
            <a:endParaRPr lang="el-GR" dirty="0"/>
          </a:p>
        </p:txBody>
      </p:sp>
      <p:sp>
        <p:nvSpPr>
          <p:cNvPr id="9" name="8 - Θέση αριθμού διαφάνειας"/>
          <p:cNvSpPr>
            <a:spLocks noGrp="1"/>
          </p:cNvSpPr>
          <p:nvPr>
            <p:ph type="sldNum" sz="quarter" idx="12"/>
          </p:nvPr>
        </p:nvSpPr>
        <p:spPr/>
        <p:txBody>
          <a:bodyPr/>
          <a:lstStyle/>
          <a:p>
            <a:fld id="{8B03FC04-0D0C-486C-B838-69DB2BE3A28C}" type="slidenum">
              <a:rPr lang="el-GR" smtClean="0"/>
              <a:pPr/>
              <a:t>‹#›</a:t>
            </a:fld>
            <a:endParaRPr lang="el-G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D1B6E12D-851F-4A06-84D5-874CDB5EEB51}" type="datetimeFigureOut">
              <a:rPr lang="el-GR" smtClean="0"/>
              <a:pPr/>
              <a:t>8/4/2022</a:t>
            </a:fld>
            <a:endParaRPr lang="el-GR" dirty="0"/>
          </a:p>
        </p:txBody>
      </p:sp>
      <p:sp>
        <p:nvSpPr>
          <p:cNvPr id="4" name="3 - Θέση υποσέλιδου"/>
          <p:cNvSpPr>
            <a:spLocks noGrp="1"/>
          </p:cNvSpPr>
          <p:nvPr>
            <p:ph type="ftr" sz="quarter" idx="11"/>
          </p:nvPr>
        </p:nvSpPr>
        <p:spPr/>
        <p:txBody>
          <a:bodyPr/>
          <a:lstStyle/>
          <a:p>
            <a:endParaRPr lang="el-GR" dirty="0"/>
          </a:p>
        </p:txBody>
      </p:sp>
      <p:sp>
        <p:nvSpPr>
          <p:cNvPr id="5" name="4 - Θέση αριθμού διαφάνειας"/>
          <p:cNvSpPr>
            <a:spLocks noGrp="1"/>
          </p:cNvSpPr>
          <p:nvPr>
            <p:ph type="sldNum" sz="quarter" idx="12"/>
          </p:nvPr>
        </p:nvSpPr>
        <p:spPr/>
        <p:txBody>
          <a:bodyPr/>
          <a:lstStyle/>
          <a:p>
            <a:fld id="{8B03FC04-0D0C-486C-B838-69DB2BE3A28C}" type="slidenum">
              <a:rPr lang="el-GR" smtClean="0"/>
              <a:pPr/>
              <a:t>‹#›</a:t>
            </a:fld>
            <a:endParaRPr lang="el-G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D1B6E12D-851F-4A06-84D5-874CDB5EEB51}" type="datetimeFigureOut">
              <a:rPr lang="el-GR" smtClean="0"/>
              <a:pPr/>
              <a:t>8/4/2022</a:t>
            </a:fld>
            <a:endParaRPr lang="el-GR" dirty="0"/>
          </a:p>
        </p:txBody>
      </p:sp>
      <p:sp>
        <p:nvSpPr>
          <p:cNvPr id="3" name="2 - Θέση υποσέλιδου"/>
          <p:cNvSpPr>
            <a:spLocks noGrp="1"/>
          </p:cNvSpPr>
          <p:nvPr>
            <p:ph type="ftr" sz="quarter" idx="11"/>
          </p:nvPr>
        </p:nvSpPr>
        <p:spPr/>
        <p:txBody>
          <a:bodyPr/>
          <a:lstStyle/>
          <a:p>
            <a:endParaRPr lang="el-GR" dirty="0"/>
          </a:p>
        </p:txBody>
      </p:sp>
      <p:sp>
        <p:nvSpPr>
          <p:cNvPr id="4" name="3 - Θέση αριθμού διαφάνειας"/>
          <p:cNvSpPr>
            <a:spLocks noGrp="1"/>
          </p:cNvSpPr>
          <p:nvPr>
            <p:ph type="sldNum" sz="quarter" idx="12"/>
          </p:nvPr>
        </p:nvSpPr>
        <p:spPr/>
        <p:txBody>
          <a:bodyPr/>
          <a:lstStyle/>
          <a:p>
            <a:fld id="{8B03FC04-0D0C-486C-B838-69DB2BE3A28C}" type="slidenum">
              <a:rPr lang="el-GR" smtClean="0"/>
              <a:pPr/>
              <a:t>‹#›</a:t>
            </a:fld>
            <a:endParaRPr lang="el-G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D1B6E12D-851F-4A06-84D5-874CDB5EEB51}" type="datetimeFigureOut">
              <a:rPr lang="el-GR" smtClean="0"/>
              <a:pPr/>
              <a:t>8/4/2022</a:t>
            </a:fld>
            <a:endParaRPr lang="el-GR" dirty="0"/>
          </a:p>
        </p:txBody>
      </p:sp>
      <p:sp>
        <p:nvSpPr>
          <p:cNvPr id="6" name="5 - Θέση υποσέλιδου"/>
          <p:cNvSpPr>
            <a:spLocks noGrp="1"/>
          </p:cNvSpPr>
          <p:nvPr>
            <p:ph type="ftr" sz="quarter" idx="11"/>
          </p:nvPr>
        </p:nvSpPr>
        <p:spPr/>
        <p:txBody>
          <a:bodyPr/>
          <a:lstStyle/>
          <a:p>
            <a:endParaRPr lang="el-GR" dirty="0"/>
          </a:p>
        </p:txBody>
      </p:sp>
      <p:sp>
        <p:nvSpPr>
          <p:cNvPr id="7" name="6 - Θέση αριθμού διαφάνειας"/>
          <p:cNvSpPr>
            <a:spLocks noGrp="1"/>
          </p:cNvSpPr>
          <p:nvPr>
            <p:ph type="sldNum" sz="quarter" idx="12"/>
          </p:nvPr>
        </p:nvSpPr>
        <p:spPr/>
        <p:txBody>
          <a:bodyPr/>
          <a:lstStyle/>
          <a:p>
            <a:fld id="{8B03FC04-0D0C-486C-B838-69DB2BE3A28C}" type="slidenum">
              <a:rPr lang="el-GR" smtClean="0"/>
              <a:pPr/>
              <a:t>‹#›</a:t>
            </a:fld>
            <a:endParaRPr lang="el-G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D1B6E12D-851F-4A06-84D5-874CDB5EEB51}" type="datetimeFigureOut">
              <a:rPr lang="el-GR" smtClean="0"/>
              <a:pPr/>
              <a:t>8/4/2022</a:t>
            </a:fld>
            <a:endParaRPr lang="el-GR" dirty="0"/>
          </a:p>
        </p:txBody>
      </p:sp>
      <p:sp>
        <p:nvSpPr>
          <p:cNvPr id="6" name="5 - Θέση υποσέλιδου"/>
          <p:cNvSpPr>
            <a:spLocks noGrp="1"/>
          </p:cNvSpPr>
          <p:nvPr>
            <p:ph type="ftr" sz="quarter" idx="11"/>
          </p:nvPr>
        </p:nvSpPr>
        <p:spPr/>
        <p:txBody>
          <a:bodyPr/>
          <a:lstStyle/>
          <a:p>
            <a:endParaRPr lang="el-GR" dirty="0"/>
          </a:p>
        </p:txBody>
      </p:sp>
      <p:sp>
        <p:nvSpPr>
          <p:cNvPr id="7" name="6 - Θέση αριθμού διαφάνειας"/>
          <p:cNvSpPr>
            <a:spLocks noGrp="1"/>
          </p:cNvSpPr>
          <p:nvPr>
            <p:ph type="sldNum" sz="quarter" idx="12"/>
          </p:nvPr>
        </p:nvSpPr>
        <p:spPr/>
        <p:txBody>
          <a:bodyPr/>
          <a:lstStyle/>
          <a:p>
            <a:fld id="{8B03FC04-0D0C-486C-B838-69DB2BE3A28C}" type="slidenum">
              <a:rPr lang="el-GR" smtClean="0"/>
              <a:pPr/>
              <a:t>‹#›</a:t>
            </a:fld>
            <a:endParaRPr lang="el-G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FF">
            <a:alpha val="89000"/>
          </a:srgbClr>
        </a:solidFill>
        <a:effectLst/>
      </p:bgPr>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B6E12D-851F-4A06-84D5-874CDB5EEB51}" type="datetimeFigureOut">
              <a:rPr lang="el-GR" smtClean="0"/>
              <a:pPr/>
              <a:t>8/4/2022</a:t>
            </a:fld>
            <a:endParaRPr lang="el-GR" dirty="0"/>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dirty="0"/>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03FC04-0D0C-486C-B838-69DB2BE3A28C}" type="slidenum">
              <a:rPr lang="el-GR" smtClean="0"/>
              <a:pPr/>
              <a:t>‹#›</a:t>
            </a:fld>
            <a:endParaRPr lang="el-GR"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package" Target="../embeddings/____________Microsoft_Office_Word1.docx"/><Relationship Id="rId4" Type="http://schemas.openxmlformats.org/officeDocument/2006/relationships/image" Target="../media/image1.jpeg"/></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jpeg"/><Relationship Id="rId1" Type="http://schemas.openxmlformats.org/officeDocument/2006/relationships/slideLayout" Target="../slideLayouts/slideLayout6.xml"/><Relationship Id="rId4" Type="http://schemas.openxmlformats.org/officeDocument/2006/relationships/image" Target="../media/image25.jpeg"/></Relationships>
</file>

<file path=ppt/slides/_rels/slide1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jpeg"/><Relationship Id="rId1" Type="http://schemas.openxmlformats.org/officeDocument/2006/relationships/slideLayout" Target="../slideLayouts/slideLayout6.xml"/><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png"/><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19.xml.rels><?xml version="1.0" encoding="UTF-8" standalone="yes"?>
<Relationships xmlns="http://schemas.openxmlformats.org/package/2006/relationships"><Relationship Id="rId3" Type="http://schemas.openxmlformats.org/officeDocument/2006/relationships/package" Target="../embeddings/____________Microsoft_Office_Word2.docx"/><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1.jpeg"/><Relationship Id="rId5" Type="http://schemas.openxmlformats.org/officeDocument/2006/relationships/image" Target="../media/image34.jpeg"/><Relationship Id="rId4" Type="http://schemas.openxmlformats.org/officeDocument/2006/relationships/image" Target="../media/image33.jpeg"/></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1.jpeg"/><Relationship Id="rId1" Type="http://schemas.openxmlformats.org/officeDocument/2006/relationships/slideLayout" Target="../slideLayouts/slideLayout6.xml"/><Relationship Id="rId4" Type="http://schemas.openxmlformats.org/officeDocument/2006/relationships/image" Target="../media/image36.jpeg"/></Relationships>
</file>

<file path=ppt/slides/_rels/slide2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2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2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1.jpeg"/><Relationship Id="rId1" Type="http://schemas.openxmlformats.org/officeDocument/2006/relationships/slideLayout" Target="../slideLayouts/slideLayout6.xml"/><Relationship Id="rId4" Type="http://schemas.openxmlformats.org/officeDocument/2006/relationships/image" Target="../media/image42.png"/></Relationships>
</file>

<file path=ppt/slides/_rels/slide24.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5" Type="http://schemas.openxmlformats.org/officeDocument/2006/relationships/image" Target="../media/image1.jpe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6.xml"/><Relationship Id="rId5" Type="http://schemas.openxmlformats.org/officeDocument/2006/relationships/image" Target="../media/image11.jpe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4"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Υπότιτλος"/>
          <p:cNvSpPr>
            <a:spLocks noGrp="1"/>
          </p:cNvSpPr>
          <p:nvPr>
            <p:ph type="subTitle" idx="1"/>
          </p:nvPr>
        </p:nvSpPr>
        <p:spPr>
          <a:xfrm>
            <a:off x="500034" y="571480"/>
            <a:ext cx="8001056" cy="5715040"/>
          </a:xfrm>
          <a:blipFill>
            <a:blip r:embed="rId2" cstate="print"/>
            <a:tile tx="0" ty="0" sx="100000" sy="100000" flip="none" algn="tl"/>
          </a:blipFill>
          <a:ln>
            <a:solidFill>
              <a:srgbClr val="002060"/>
            </a:solidFill>
          </a:ln>
          <a:effectLst/>
        </p:spPr>
        <p:txBody>
          <a:bodyPr>
            <a:normAutofit fontScale="92500" lnSpcReduction="20000"/>
          </a:bodyPr>
          <a:lstStyle/>
          <a:p>
            <a:endParaRPr lang="el-GR" dirty="0" smtClean="0">
              <a:solidFill>
                <a:schemeClr val="tx1"/>
              </a:solidFill>
              <a:latin typeface="Segoe Script" pitchFamily="66" charset="0"/>
            </a:endParaRPr>
          </a:p>
          <a:p>
            <a:r>
              <a:rPr lang="el-GR" sz="3900" dirty="0" smtClean="0">
                <a:solidFill>
                  <a:srgbClr val="000066"/>
                </a:solidFill>
                <a:latin typeface="Segoe Script" pitchFamily="66" charset="0"/>
              </a:rPr>
              <a:t>ΕΡΓΑΣΤΗΡΙΑ ΔΕΞΙΟΤΗΤΩΝ</a:t>
            </a:r>
          </a:p>
          <a:p>
            <a:endParaRPr lang="el-GR" dirty="0">
              <a:solidFill>
                <a:srgbClr val="000066"/>
              </a:solidFill>
              <a:latin typeface="Segoe Script" pitchFamily="66" charset="0"/>
            </a:endParaRPr>
          </a:p>
          <a:p>
            <a:endParaRPr lang="el-GR" dirty="0">
              <a:solidFill>
                <a:srgbClr val="000066"/>
              </a:solidFill>
              <a:latin typeface="Segoe Script" pitchFamily="66" charset="0"/>
            </a:endParaRPr>
          </a:p>
          <a:p>
            <a:r>
              <a:rPr lang="el-GR" sz="2400" dirty="0" smtClean="0">
                <a:solidFill>
                  <a:srgbClr val="000066"/>
                </a:solidFill>
                <a:latin typeface="Segoe Script" pitchFamily="66" charset="0"/>
              </a:rPr>
              <a:t>ΕΝΟΤΗΤΑ: ΦΡΟΝΤΙΖΩ ΤΟ ΠΕΡΙΒΑΛΛΟΝ</a:t>
            </a:r>
          </a:p>
          <a:p>
            <a:r>
              <a:rPr lang="el-GR" sz="2400" dirty="0" smtClean="0">
                <a:solidFill>
                  <a:srgbClr val="000066"/>
                </a:solidFill>
                <a:latin typeface="Segoe Script" pitchFamily="66" charset="0"/>
              </a:rPr>
              <a:t>ΥΠΟΘΕΜΑΤΙΚΗ: ΟΙΚΟΛΟΓΙΑ</a:t>
            </a:r>
          </a:p>
          <a:p>
            <a:endParaRPr lang="el-GR" sz="2400" dirty="0" smtClean="0">
              <a:solidFill>
                <a:srgbClr val="000066"/>
              </a:solidFill>
              <a:latin typeface="Segoe Script" pitchFamily="66" charset="0"/>
            </a:endParaRPr>
          </a:p>
          <a:p>
            <a:endParaRPr lang="el-GR" sz="2400" dirty="0">
              <a:solidFill>
                <a:srgbClr val="000066"/>
              </a:solidFill>
              <a:latin typeface="Segoe Script" pitchFamily="66" charset="0"/>
            </a:endParaRPr>
          </a:p>
          <a:p>
            <a:r>
              <a:rPr lang="el-GR" sz="3900" dirty="0" smtClean="0">
                <a:solidFill>
                  <a:srgbClr val="000066"/>
                </a:solidFill>
                <a:latin typeface="Segoe Script" pitchFamily="66" charset="0"/>
              </a:rPr>
              <a:t>« Θα πούμε το νερό … νεράκι!»</a:t>
            </a:r>
          </a:p>
          <a:p>
            <a:endParaRPr lang="el-GR" sz="2400" dirty="0">
              <a:solidFill>
                <a:srgbClr val="000066"/>
              </a:solidFill>
              <a:latin typeface="Segoe Script" pitchFamily="66" charset="0"/>
            </a:endParaRPr>
          </a:p>
          <a:p>
            <a:endParaRPr lang="el-GR" sz="2400" dirty="0" smtClean="0">
              <a:solidFill>
                <a:srgbClr val="000066"/>
              </a:solidFill>
              <a:latin typeface="Segoe Script" pitchFamily="66" charset="0"/>
            </a:endParaRPr>
          </a:p>
          <a:p>
            <a:r>
              <a:rPr lang="el-GR" sz="2600" dirty="0" smtClean="0">
                <a:solidFill>
                  <a:srgbClr val="000066"/>
                </a:solidFill>
                <a:latin typeface="Segoe Script" pitchFamily="66" charset="0"/>
              </a:rPr>
              <a:t>ΤΑΞΗ Δ΄  4</a:t>
            </a:r>
            <a:r>
              <a:rPr lang="el-GR" sz="2600" baseline="30000" dirty="0" smtClean="0">
                <a:solidFill>
                  <a:srgbClr val="000066"/>
                </a:solidFill>
                <a:latin typeface="Segoe Script" pitchFamily="66" charset="0"/>
              </a:rPr>
              <a:t>ο</a:t>
            </a:r>
            <a:r>
              <a:rPr lang="el-GR" sz="2600" dirty="0" smtClean="0">
                <a:solidFill>
                  <a:srgbClr val="000066"/>
                </a:solidFill>
                <a:latin typeface="Segoe Script" pitchFamily="66" charset="0"/>
              </a:rPr>
              <a:t> Δημ. Σχ. Άμφισσας</a:t>
            </a:r>
          </a:p>
          <a:p>
            <a:r>
              <a:rPr lang="el-GR" sz="2600" dirty="0" smtClean="0">
                <a:solidFill>
                  <a:srgbClr val="000066"/>
                </a:solidFill>
                <a:latin typeface="Segoe Script" pitchFamily="66" charset="0"/>
              </a:rPr>
              <a:t>Υπεύθυνη Εκπαιδευτικός: Καλογιάννη Ελένη</a:t>
            </a:r>
            <a:endParaRPr lang="el-GR" sz="2600" dirty="0">
              <a:solidFill>
                <a:srgbClr val="000066"/>
              </a:solidFill>
              <a:latin typeface="Segoe Script" pitchFamily="66"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71472" y="274638"/>
            <a:ext cx="7929618" cy="725470"/>
          </a:xfrm>
          <a:blipFill>
            <a:blip r:embed="rId2" cstate="print"/>
            <a:tile tx="0" ty="0" sx="100000" sy="100000" flip="none" algn="tl"/>
          </a:blipFill>
        </p:spPr>
        <p:txBody>
          <a:bodyPr>
            <a:normAutofit/>
          </a:bodyPr>
          <a:lstStyle/>
          <a:p>
            <a:r>
              <a:rPr lang="el-GR" sz="2800" b="1" dirty="0" smtClean="0">
                <a:solidFill>
                  <a:srgbClr val="000066"/>
                </a:solidFill>
                <a:latin typeface="Segoe Script" pitchFamily="66" charset="0"/>
              </a:rPr>
              <a:t>3</a:t>
            </a:r>
            <a:r>
              <a:rPr lang="el-GR" sz="2800" b="1" baseline="30000" dirty="0" smtClean="0">
                <a:solidFill>
                  <a:srgbClr val="000066"/>
                </a:solidFill>
                <a:latin typeface="Segoe Script" pitchFamily="66" charset="0"/>
              </a:rPr>
              <a:t>ο</a:t>
            </a:r>
            <a:r>
              <a:rPr lang="el-GR" sz="2800" b="1" dirty="0" smtClean="0">
                <a:solidFill>
                  <a:srgbClr val="000066"/>
                </a:solidFill>
                <a:latin typeface="Segoe Script" pitchFamily="66" charset="0"/>
              </a:rPr>
              <a:t> ΕΡΓΑΣΤΗΡΙΟ « Το νερό στον κόσμο »</a:t>
            </a:r>
            <a:endParaRPr lang="el-GR" sz="2800" b="1" dirty="0">
              <a:solidFill>
                <a:srgbClr val="000066"/>
              </a:solidFill>
              <a:latin typeface="Segoe Script" pitchFamily="66" charset="0"/>
            </a:endParaRPr>
          </a:p>
        </p:txBody>
      </p:sp>
      <p:pic>
        <p:nvPicPr>
          <p:cNvPr id="2050" name="Picture 2" descr="C:\Users\user\Desktop\λενα_φωτο_17_2\IMG_20220217_121132_1.jpg"/>
          <p:cNvPicPr>
            <a:picLocks noChangeAspect="1" noChangeArrowheads="1"/>
          </p:cNvPicPr>
          <p:nvPr/>
        </p:nvPicPr>
        <p:blipFill>
          <a:blip r:embed="rId3" cstate="print"/>
          <a:srcRect l="16071"/>
          <a:stretch>
            <a:fillRect/>
          </a:stretch>
        </p:blipFill>
        <p:spPr bwMode="auto">
          <a:xfrm>
            <a:off x="5000628" y="1500174"/>
            <a:ext cx="3677356" cy="3286148"/>
          </a:xfrm>
          <a:prstGeom prst="rect">
            <a:avLst/>
          </a:prstGeom>
          <a:noFill/>
          <a:ln w="127000">
            <a:solidFill>
              <a:srgbClr val="00FFFF"/>
            </a:solidFill>
          </a:ln>
        </p:spPr>
      </p:pic>
      <p:sp>
        <p:nvSpPr>
          <p:cNvPr id="4" name="3 - Σύννεφο"/>
          <p:cNvSpPr/>
          <p:nvPr/>
        </p:nvSpPr>
        <p:spPr>
          <a:xfrm>
            <a:off x="357158" y="3000372"/>
            <a:ext cx="5000660" cy="3714776"/>
          </a:xfrm>
          <a:prstGeom prst="cloud">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dirty="0" smtClean="0">
                <a:solidFill>
                  <a:srgbClr val="000066"/>
                </a:solidFill>
                <a:latin typeface="Segoe Script" pitchFamily="66" charset="0"/>
              </a:rPr>
              <a:t>Κάθε παιδί επέλεξε τη φωτογραφία που του έκανε εντύπωση για να δείξει τα προβλήματα, σε σχέση με το νερό, που προκύπτουν από την ανθρώπινη παρέμβαση. </a:t>
            </a:r>
            <a:endParaRPr lang="el-GR" sz="2000" dirty="0">
              <a:solidFill>
                <a:srgbClr val="000066"/>
              </a:solidFill>
              <a:latin typeface="Segoe Script" pitchFamily="66"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user\Desktop\λενα_φωτο_17_2\IMG_20220217_121212.jpg"/>
          <p:cNvPicPr>
            <a:picLocks noChangeAspect="1" noChangeArrowheads="1"/>
          </p:cNvPicPr>
          <p:nvPr/>
        </p:nvPicPr>
        <p:blipFill>
          <a:blip r:embed="rId2" cstate="print"/>
          <a:srcRect/>
          <a:stretch>
            <a:fillRect/>
          </a:stretch>
        </p:blipFill>
        <p:spPr bwMode="auto">
          <a:xfrm>
            <a:off x="571472" y="357166"/>
            <a:ext cx="3214710" cy="4286280"/>
          </a:xfrm>
          <a:prstGeom prst="rect">
            <a:avLst/>
          </a:prstGeom>
          <a:noFill/>
          <a:ln w="127000">
            <a:solidFill>
              <a:srgbClr val="00FFFF"/>
            </a:solidFill>
          </a:ln>
        </p:spPr>
      </p:pic>
      <p:pic>
        <p:nvPicPr>
          <p:cNvPr id="3075" name="Picture 3" descr="C:\Users\user\Desktop\λενα_φωτο_17_2\IMG_20220217_121240_1.jpg"/>
          <p:cNvPicPr>
            <a:picLocks noChangeAspect="1" noChangeArrowheads="1"/>
          </p:cNvPicPr>
          <p:nvPr/>
        </p:nvPicPr>
        <p:blipFill>
          <a:blip r:embed="rId3" cstate="print"/>
          <a:srcRect/>
          <a:stretch>
            <a:fillRect/>
          </a:stretch>
        </p:blipFill>
        <p:spPr bwMode="auto">
          <a:xfrm>
            <a:off x="4500562" y="357166"/>
            <a:ext cx="3929090" cy="2946818"/>
          </a:xfrm>
          <a:prstGeom prst="rect">
            <a:avLst/>
          </a:prstGeom>
          <a:noFill/>
          <a:ln w="127000">
            <a:solidFill>
              <a:srgbClr val="00FFFF"/>
            </a:solidFill>
          </a:ln>
        </p:spPr>
      </p:pic>
      <p:sp>
        <p:nvSpPr>
          <p:cNvPr id="4" name="3 - Σύννεφο"/>
          <p:cNvSpPr/>
          <p:nvPr/>
        </p:nvSpPr>
        <p:spPr>
          <a:xfrm>
            <a:off x="3857620" y="3500438"/>
            <a:ext cx="5000660" cy="3143272"/>
          </a:xfrm>
          <a:prstGeom prst="cloud">
            <a:avLst/>
          </a:prstGeom>
          <a:blipFill>
            <a:blip r:embed="rId4"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2400" dirty="0" smtClean="0">
              <a:solidFill>
                <a:srgbClr val="000066"/>
              </a:solidFill>
              <a:latin typeface="Segoe Script" pitchFamily="66" charset="0"/>
            </a:endParaRPr>
          </a:p>
          <a:p>
            <a:pPr algn="ctr"/>
            <a:r>
              <a:rPr lang="el-GR" sz="2400" dirty="0" smtClean="0">
                <a:solidFill>
                  <a:srgbClr val="000066"/>
                </a:solidFill>
                <a:latin typeface="Segoe Script" pitchFamily="66" charset="0"/>
              </a:rPr>
              <a:t>Μετά έγραψε λίγα λόγια για την καθεμία, την παρουσίασε στην τάξη και πρότεινε λύσεις</a:t>
            </a:r>
            <a:r>
              <a:rPr lang="el-GR" sz="2000" dirty="0" smtClean="0">
                <a:solidFill>
                  <a:srgbClr val="000066"/>
                </a:solidFill>
                <a:latin typeface="Segoe Script" pitchFamily="66" charset="0"/>
              </a:rPr>
              <a:t>.</a:t>
            </a:r>
            <a:endParaRPr lang="el-GR" sz="2000" dirty="0">
              <a:solidFill>
                <a:srgbClr val="000066"/>
              </a:solidFill>
              <a:latin typeface="Segoe Script" pitchFamily="66"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user\Desktop\λενα_φωτο_17_2\IMG_20220217_121623_1.jpg"/>
          <p:cNvPicPr>
            <a:picLocks noChangeAspect="1" noChangeArrowheads="1"/>
          </p:cNvPicPr>
          <p:nvPr/>
        </p:nvPicPr>
        <p:blipFill>
          <a:blip r:embed="rId3" cstate="print"/>
          <a:srcRect/>
          <a:stretch>
            <a:fillRect/>
          </a:stretch>
        </p:blipFill>
        <p:spPr bwMode="auto">
          <a:xfrm>
            <a:off x="285720" y="357166"/>
            <a:ext cx="3905246" cy="2928934"/>
          </a:xfrm>
          <a:prstGeom prst="rect">
            <a:avLst/>
          </a:prstGeom>
          <a:noFill/>
          <a:ln w="127000">
            <a:solidFill>
              <a:srgbClr val="00FFFF"/>
            </a:solidFill>
          </a:ln>
        </p:spPr>
      </p:pic>
      <p:sp>
        <p:nvSpPr>
          <p:cNvPr id="6" name="5 - Σύννεφο"/>
          <p:cNvSpPr/>
          <p:nvPr/>
        </p:nvSpPr>
        <p:spPr>
          <a:xfrm>
            <a:off x="214282" y="3714752"/>
            <a:ext cx="4429156" cy="2786082"/>
          </a:xfrm>
          <a:prstGeom prst="cloud">
            <a:avLst/>
          </a:prstGeom>
          <a:blipFill>
            <a:blip r:embed="rId4"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dirty="0" smtClean="0">
                <a:solidFill>
                  <a:srgbClr val="000066"/>
                </a:solidFill>
                <a:latin typeface="Segoe Script" pitchFamily="66" charset="0"/>
              </a:rPr>
              <a:t>Χρησιμοποίησαν τη φαντασία τους κι έπαιξαν όλες τις κάρτες ρόλων.</a:t>
            </a:r>
            <a:endParaRPr lang="el-GR" sz="2400" dirty="0">
              <a:solidFill>
                <a:srgbClr val="000066"/>
              </a:solidFill>
              <a:latin typeface="Segoe Script" pitchFamily="66" charset="0"/>
            </a:endParaRPr>
          </a:p>
        </p:txBody>
      </p:sp>
      <p:graphicFrame>
        <p:nvGraphicFramePr>
          <p:cNvPr id="4102" name="Object 6"/>
          <p:cNvGraphicFramePr>
            <a:graphicFrameLocks noChangeAspect="1"/>
          </p:cNvGraphicFramePr>
          <p:nvPr/>
        </p:nvGraphicFramePr>
        <p:xfrm>
          <a:off x="5357818" y="857232"/>
          <a:ext cx="3071834" cy="5099802"/>
        </p:xfrm>
        <a:graphic>
          <a:graphicData uri="http://schemas.openxmlformats.org/presentationml/2006/ole">
            <p:oleObj spid="_x0000_s4102" name="Έγγραφο" r:id="rId5" imgW="5595489" imgH="9291281" progId="Word.Document.12">
              <p:embed/>
            </p:oleObj>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3" descr="C:\Users\user\Desktop\λενα_φωτο_17_2\IMG_20220217_122020_1.jpg"/>
          <p:cNvPicPr>
            <a:picLocks noChangeAspect="1" noChangeArrowheads="1"/>
          </p:cNvPicPr>
          <p:nvPr/>
        </p:nvPicPr>
        <p:blipFill>
          <a:blip r:embed="rId2" cstate="print"/>
          <a:srcRect/>
          <a:stretch>
            <a:fillRect/>
          </a:stretch>
        </p:blipFill>
        <p:spPr bwMode="auto">
          <a:xfrm>
            <a:off x="5214942" y="2786058"/>
            <a:ext cx="3524274" cy="2643206"/>
          </a:xfrm>
          <a:prstGeom prst="rect">
            <a:avLst/>
          </a:prstGeom>
          <a:noFill/>
          <a:ln w="127000">
            <a:solidFill>
              <a:srgbClr val="00FFFF"/>
            </a:solidFill>
          </a:ln>
        </p:spPr>
      </p:pic>
      <p:pic>
        <p:nvPicPr>
          <p:cNvPr id="20" name="Picture 4" descr="C:\Users\user\Desktop\λενα_φωτο_17_2\IMG_20220217_121927_1.jpg"/>
          <p:cNvPicPr>
            <a:picLocks noChangeAspect="1" noChangeArrowheads="1"/>
          </p:cNvPicPr>
          <p:nvPr/>
        </p:nvPicPr>
        <p:blipFill>
          <a:blip r:embed="rId3" cstate="print"/>
          <a:srcRect/>
          <a:stretch>
            <a:fillRect/>
          </a:stretch>
        </p:blipFill>
        <p:spPr bwMode="auto">
          <a:xfrm>
            <a:off x="785786" y="3571876"/>
            <a:ext cx="3857652" cy="2893239"/>
          </a:xfrm>
          <a:prstGeom prst="rect">
            <a:avLst/>
          </a:prstGeom>
          <a:noFill/>
          <a:ln w="127000">
            <a:solidFill>
              <a:srgbClr val="00FFFF"/>
            </a:solidFill>
          </a:ln>
        </p:spPr>
      </p:pic>
      <p:sp>
        <p:nvSpPr>
          <p:cNvPr id="21" name="20 - Σύννεφο"/>
          <p:cNvSpPr/>
          <p:nvPr/>
        </p:nvSpPr>
        <p:spPr>
          <a:xfrm>
            <a:off x="214282" y="0"/>
            <a:ext cx="6500858" cy="3000372"/>
          </a:xfrm>
          <a:prstGeom prst="cloud">
            <a:avLst/>
          </a:prstGeom>
          <a:blipFill>
            <a:blip r:embed="rId4"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dirty="0" smtClean="0">
                <a:solidFill>
                  <a:srgbClr val="000066"/>
                </a:solidFill>
                <a:latin typeface="Segoe Script" pitchFamily="66" charset="0"/>
              </a:rPr>
              <a:t>Μέσω της ενσυναίσθησης κατανόησαν καλύτερα την έλλειψη πόσιμου νερού σε πολλά μέρη του κόσμου.</a:t>
            </a:r>
            <a:endParaRPr lang="el-GR" sz="2400" dirty="0">
              <a:solidFill>
                <a:srgbClr val="000066"/>
              </a:solidFill>
              <a:latin typeface="Segoe Script" pitchFamily="66"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
          <p:cNvSpPr>
            <a:spLocks noChangeArrowheads="1"/>
          </p:cNvSpPr>
          <p:nvPr/>
        </p:nvSpPr>
        <p:spPr bwMode="auto">
          <a:xfrm>
            <a:off x="428596" y="714356"/>
            <a:ext cx="2500330" cy="5816977"/>
          </a:xfrm>
          <a:prstGeom prst="rect">
            <a:avLst/>
          </a:prstGeom>
          <a:solidFill>
            <a:srgbClr val="8DD1DF"/>
          </a:solidFill>
          <a:ln w="127000">
            <a:solidFill>
              <a:srgbClr val="00FFFF"/>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1200" b="1" i="0" u="sng" strike="noStrike" cap="none" normalizeH="0" baseline="0" dirty="0" smtClean="0">
                <a:ln>
                  <a:noFill/>
                </a:ln>
                <a:solidFill>
                  <a:srgbClr val="000066"/>
                </a:solidFill>
                <a:effectLst/>
                <a:latin typeface="Comic Sans MS" pitchFamily="66" charset="0"/>
                <a:ea typeface="Calibri" pitchFamily="34" charset="0"/>
                <a:cs typeface="Times New Roman" pitchFamily="18" charset="0"/>
              </a:rPr>
              <a:t>ΚΑΝΕ ΕΝΑ ΒΗΜΑ ΜΠΡΟΣΤΑ ΕΝΑ ΑΥΤΟ ΠΟΥ ΑΚΟΥΣ ΤΑΙΡΙΑΖΕΙ ΣΤΗΝ ΠΕΡΙΠΤΩΣΗ ΣΟΥ.</a:t>
            </a:r>
            <a:endParaRPr kumimoji="0" lang="el-GR" sz="1200" b="0" i="0" u="none" strike="noStrike" cap="none" normalizeH="0" baseline="0" dirty="0" smtClean="0">
              <a:ln>
                <a:noFill/>
              </a:ln>
              <a:solidFill>
                <a:srgbClr val="000066"/>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l-GR" sz="1200" b="0" i="0" u="none" strike="noStrike" cap="none" normalizeH="0" baseline="0" dirty="0" smtClean="0">
                <a:ln>
                  <a:noFill/>
                </a:ln>
                <a:solidFill>
                  <a:srgbClr val="000066"/>
                </a:solidFill>
                <a:effectLst/>
                <a:latin typeface="Comic Sans MS" pitchFamily="66" charset="0"/>
                <a:ea typeface="Calibri" pitchFamily="34" charset="0"/>
                <a:cs typeface="Times New Roman" pitchFamily="18" charset="0"/>
              </a:rPr>
              <a:t>Μπορείς να ανοίξεις τη βρύση σου και να πιεις νερό. </a:t>
            </a:r>
            <a:endParaRPr kumimoji="0" lang="el-GR" sz="1200" b="0" i="0" u="none" strike="noStrike" cap="none" normalizeH="0" baseline="0" dirty="0" smtClean="0">
              <a:ln>
                <a:noFill/>
              </a:ln>
              <a:solidFill>
                <a:srgbClr val="000066"/>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l-GR" sz="1200" b="0" i="0" u="none" strike="noStrike" cap="none" normalizeH="0" baseline="0" dirty="0" smtClean="0">
                <a:ln>
                  <a:noFill/>
                </a:ln>
                <a:solidFill>
                  <a:srgbClr val="000066"/>
                </a:solidFill>
                <a:effectLst/>
                <a:latin typeface="Comic Sans MS" pitchFamily="66" charset="0"/>
                <a:ea typeface="Calibri" pitchFamily="34" charset="0"/>
                <a:cs typeface="Times New Roman" pitchFamily="18" charset="0"/>
              </a:rPr>
              <a:t>Γυρνάς από την αθλητική σου δραστηριότητα και κάνεις γρήγορα ένα ντους. </a:t>
            </a:r>
            <a:endParaRPr kumimoji="0" lang="el-GR" sz="1200" b="0" i="0" u="none" strike="noStrike" cap="none" normalizeH="0" baseline="0" dirty="0" smtClean="0">
              <a:ln>
                <a:noFill/>
              </a:ln>
              <a:solidFill>
                <a:srgbClr val="000066"/>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l-GR" sz="1200" b="0" i="0" u="none" strike="noStrike" cap="none" normalizeH="0" baseline="0" dirty="0" smtClean="0">
                <a:ln>
                  <a:noFill/>
                </a:ln>
                <a:solidFill>
                  <a:srgbClr val="000066"/>
                </a:solidFill>
                <a:effectLst/>
                <a:latin typeface="Comic Sans MS" pitchFamily="66" charset="0"/>
                <a:ea typeface="Calibri" pitchFamily="34" charset="0"/>
                <a:cs typeface="Times New Roman" pitchFamily="18" charset="0"/>
              </a:rPr>
              <a:t>Τα ρούχα σου πλένονται σε ηλεκτρικό πλυντήριο.</a:t>
            </a:r>
            <a:endParaRPr kumimoji="0" lang="el-GR" sz="1200" b="0" i="0" u="none" strike="noStrike" cap="none" normalizeH="0" baseline="0" dirty="0" smtClean="0">
              <a:ln>
                <a:noFill/>
              </a:ln>
              <a:solidFill>
                <a:srgbClr val="000066"/>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l-GR" sz="1200" b="0" i="0" u="none" strike="noStrike" cap="none" normalizeH="0" baseline="0" dirty="0" smtClean="0">
                <a:ln>
                  <a:noFill/>
                </a:ln>
                <a:solidFill>
                  <a:srgbClr val="000066"/>
                </a:solidFill>
                <a:effectLst/>
                <a:latin typeface="Comic Sans MS" pitchFamily="66" charset="0"/>
                <a:ea typeface="Calibri" pitchFamily="34" charset="0"/>
                <a:cs typeface="Times New Roman" pitchFamily="18" charset="0"/>
              </a:rPr>
              <a:t>Ο κήπος σας ποτίζεται με αυτόματο πότισμα. </a:t>
            </a:r>
            <a:endParaRPr kumimoji="0" lang="el-GR" sz="1200" b="0" i="0" u="none" strike="noStrike" cap="none" normalizeH="0" baseline="0" dirty="0" smtClean="0">
              <a:ln>
                <a:noFill/>
              </a:ln>
              <a:solidFill>
                <a:srgbClr val="000066"/>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l-GR" sz="1200" b="0" i="0" u="none" strike="noStrike" cap="none" normalizeH="0" baseline="0" dirty="0" smtClean="0">
                <a:ln>
                  <a:noFill/>
                </a:ln>
                <a:solidFill>
                  <a:srgbClr val="000066"/>
                </a:solidFill>
                <a:effectLst/>
                <a:latin typeface="Comic Sans MS" pitchFamily="66" charset="0"/>
                <a:ea typeface="Calibri" pitchFamily="34" charset="0"/>
                <a:cs typeface="Times New Roman" pitchFamily="18" charset="0"/>
              </a:rPr>
              <a:t>Πλένετε το αυτοκίνητο σας με λάστιχο στην αυλή του σπιτιού. </a:t>
            </a:r>
            <a:endParaRPr kumimoji="0" lang="el-GR" sz="1200" b="0" i="0" u="none" strike="noStrike" cap="none" normalizeH="0" baseline="0" dirty="0" smtClean="0">
              <a:ln>
                <a:noFill/>
              </a:ln>
              <a:solidFill>
                <a:srgbClr val="000066"/>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l-GR" sz="1200" b="0" i="0" u="none" strike="noStrike" cap="none" normalizeH="0" baseline="0" dirty="0" smtClean="0">
                <a:ln>
                  <a:noFill/>
                </a:ln>
                <a:solidFill>
                  <a:srgbClr val="000066"/>
                </a:solidFill>
                <a:effectLst/>
                <a:latin typeface="Comic Sans MS" pitchFamily="66" charset="0"/>
                <a:ea typeface="Calibri" pitchFamily="34" charset="0"/>
                <a:cs typeface="Times New Roman" pitchFamily="18" charset="0"/>
              </a:rPr>
              <a:t>Θεωρείς ότι το νερό είναι ένα πολύτιμο αγαθό. </a:t>
            </a:r>
            <a:endParaRPr kumimoji="0" lang="el-GR" sz="1200" b="0" i="0" u="none" strike="noStrike" cap="none" normalizeH="0" baseline="0" dirty="0" smtClean="0">
              <a:ln>
                <a:noFill/>
              </a:ln>
              <a:solidFill>
                <a:srgbClr val="000066"/>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l-GR" sz="1200" b="0" i="0" u="none" strike="noStrike" cap="none" normalizeH="0" baseline="0" dirty="0" smtClean="0">
                <a:ln>
                  <a:noFill/>
                </a:ln>
                <a:solidFill>
                  <a:srgbClr val="000066"/>
                </a:solidFill>
                <a:effectLst/>
                <a:latin typeface="Comic Sans MS" pitchFamily="66" charset="0"/>
                <a:ea typeface="Calibri" pitchFamily="34" charset="0"/>
                <a:cs typeface="Times New Roman" pitchFamily="18" charset="0"/>
              </a:rPr>
              <a:t>Αφήνετε τη βρύση ανοιχτή όταν βουρτσίζετε τα δόντια σας. </a:t>
            </a:r>
            <a:endParaRPr kumimoji="0" lang="el-GR" sz="1200" b="0" i="0" u="none" strike="noStrike" cap="none" normalizeH="0" baseline="0" dirty="0" smtClean="0">
              <a:ln>
                <a:noFill/>
              </a:ln>
              <a:solidFill>
                <a:srgbClr val="000066"/>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l-GR" sz="1200" b="0" i="0" u="none" strike="noStrike" cap="none" normalizeH="0" baseline="0" dirty="0" smtClean="0">
                <a:ln>
                  <a:noFill/>
                </a:ln>
                <a:solidFill>
                  <a:srgbClr val="000066"/>
                </a:solidFill>
                <a:effectLst/>
                <a:latin typeface="Comic Sans MS" pitchFamily="66" charset="0"/>
                <a:ea typeface="Calibri" pitchFamily="34" charset="0"/>
                <a:cs typeface="Times New Roman" pitchFamily="18" charset="0"/>
              </a:rPr>
              <a:t>Στο σχολείο σας μπορείς να γεμίσεις το παγούρι σου από τη βρύση της αυλής.</a:t>
            </a:r>
            <a:endParaRPr kumimoji="0" lang="el-GR" sz="1200" b="0" i="0" u="none" strike="noStrike" cap="none" normalizeH="0" baseline="0" dirty="0" smtClean="0">
              <a:ln>
                <a:noFill/>
              </a:ln>
              <a:solidFill>
                <a:srgbClr val="000066"/>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l-GR" sz="1200" b="0" i="0" u="none" strike="noStrike" cap="none" normalizeH="0" baseline="0" dirty="0" smtClean="0">
                <a:ln>
                  <a:noFill/>
                </a:ln>
                <a:solidFill>
                  <a:srgbClr val="000066"/>
                </a:solidFill>
                <a:effectLst/>
                <a:latin typeface="Comic Sans MS" pitchFamily="66" charset="0"/>
                <a:ea typeface="Calibri" pitchFamily="34" charset="0"/>
                <a:cs typeface="Times New Roman" pitchFamily="18" charset="0"/>
              </a:rPr>
              <a:t>Πιστεύεις ότι κανείς δεν μπορεί να αρρωστήσει από το νερό.</a:t>
            </a:r>
            <a:endParaRPr kumimoji="0" lang="el-GR" sz="1200" b="0" i="0" u="none" strike="noStrike" cap="none" normalizeH="0" baseline="0" dirty="0" smtClean="0">
              <a:ln>
                <a:noFill/>
              </a:ln>
              <a:solidFill>
                <a:srgbClr val="000066"/>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l-GR" sz="1200" b="0" i="0" u="none" strike="noStrike" cap="none" normalizeH="0" baseline="0" dirty="0" smtClean="0">
                <a:ln>
                  <a:noFill/>
                </a:ln>
                <a:solidFill>
                  <a:srgbClr val="000066"/>
                </a:solidFill>
                <a:effectLst/>
                <a:latin typeface="Comic Sans MS" pitchFamily="66" charset="0"/>
                <a:ea typeface="Calibri" pitchFamily="34" charset="0"/>
                <a:cs typeface="Times New Roman" pitchFamily="18" charset="0"/>
              </a:rPr>
              <a:t>Κάνεις βόλτες σε καταπράσινα πάρκα με λιμνούλες και σιντριβάνια. </a:t>
            </a:r>
            <a:endParaRPr kumimoji="0" lang="el-GR" sz="1200" b="0" i="0" u="none" strike="noStrike" cap="none" normalizeH="0" baseline="0" dirty="0" smtClean="0">
              <a:ln>
                <a:noFill/>
              </a:ln>
              <a:solidFill>
                <a:srgbClr val="000066"/>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l-GR" sz="1200" b="0" i="0" u="none" strike="noStrike" cap="none" normalizeH="0" baseline="0" dirty="0" smtClean="0">
                <a:ln>
                  <a:noFill/>
                </a:ln>
                <a:solidFill>
                  <a:srgbClr val="000066"/>
                </a:solidFill>
                <a:effectLst/>
                <a:latin typeface="Comic Sans MS" pitchFamily="66" charset="0"/>
                <a:ea typeface="Calibri" pitchFamily="34" charset="0"/>
                <a:cs typeface="Times New Roman" pitchFamily="18" charset="0"/>
              </a:rPr>
              <a:t>Μαθαίνεις κολύμπι στο κοντινό κολυμβητήριο.</a:t>
            </a:r>
            <a:endParaRPr kumimoji="0" lang="el-GR" sz="1200" b="0" i="0" u="none" strike="noStrike" cap="none" normalizeH="0" baseline="0" dirty="0" smtClean="0">
              <a:ln>
                <a:noFill/>
              </a:ln>
              <a:solidFill>
                <a:srgbClr val="000066"/>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l-GR" sz="1200" b="0" i="0" u="none" strike="noStrike" cap="none" normalizeH="0" baseline="0" dirty="0" smtClean="0">
                <a:ln>
                  <a:noFill/>
                </a:ln>
                <a:solidFill>
                  <a:srgbClr val="000066"/>
                </a:solidFill>
                <a:effectLst/>
                <a:latin typeface="Comic Sans MS" pitchFamily="66" charset="0"/>
                <a:ea typeface="Calibri" pitchFamily="34" charset="0"/>
                <a:cs typeface="Times New Roman" pitchFamily="18" charset="0"/>
              </a:rPr>
              <a:t>Δεν ξεχνάτε κάποια βρύση ανοιχτή.</a:t>
            </a:r>
            <a:endParaRPr kumimoji="0" lang="el-GR" sz="1200" b="0" i="0" u="none" strike="noStrike" cap="none" normalizeH="0" baseline="0" dirty="0" smtClean="0">
              <a:ln>
                <a:noFill/>
              </a:ln>
              <a:solidFill>
                <a:srgbClr val="000066"/>
              </a:solidFill>
              <a:effectLst/>
              <a:latin typeface="Arial" pitchFamily="34" charset="0"/>
              <a:cs typeface="Arial" pitchFamily="34" charset="0"/>
            </a:endParaRPr>
          </a:p>
        </p:txBody>
      </p:sp>
      <p:sp>
        <p:nvSpPr>
          <p:cNvPr id="10" name="9 - Σύννεφο"/>
          <p:cNvSpPr/>
          <p:nvPr/>
        </p:nvSpPr>
        <p:spPr>
          <a:xfrm>
            <a:off x="3286116" y="4071942"/>
            <a:ext cx="5643602" cy="2571744"/>
          </a:xfrm>
          <a:prstGeom prst="cloud">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2400" dirty="0" smtClean="0">
              <a:solidFill>
                <a:srgbClr val="000066"/>
              </a:solidFill>
              <a:latin typeface="Segoe Script" pitchFamily="66" charset="0"/>
            </a:endParaRPr>
          </a:p>
          <a:p>
            <a:pPr algn="ctr"/>
            <a:r>
              <a:rPr lang="el-GR" sz="2400" dirty="0" smtClean="0">
                <a:solidFill>
                  <a:srgbClr val="000066"/>
                </a:solidFill>
                <a:latin typeface="Segoe Script" pitchFamily="66" charset="0"/>
              </a:rPr>
              <a:t>Ανακάλυψαν τα προνόμια που έχουν περπατώντας «τον δρόμο των προνομίων».</a:t>
            </a:r>
            <a:endParaRPr lang="el-GR" sz="2400" dirty="0">
              <a:solidFill>
                <a:srgbClr val="000066"/>
              </a:solidFill>
              <a:latin typeface="Segoe Script" pitchFamily="66" charset="0"/>
            </a:endParaRPr>
          </a:p>
        </p:txBody>
      </p:sp>
      <p:grpSp>
        <p:nvGrpSpPr>
          <p:cNvPr id="11" name="10 - Ομάδα"/>
          <p:cNvGrpSpPr/>
          <p:nvPr/>
        </p:nvGrpSpPr>
        <p:grpSpPr>
          <a:xfrm>
            <a:off x="3643306" y="285728"/>
            <a:ext cx="4643470" cy="3482603"/>
            <a:chOff x="3714744" y="285728"/>
            <a:chExt cx="4643470" cy="3482603"/>
          </a:xfrm>
        </p:grpSpPr>
        <p:pic>
          <p:nvPicPr>
            <p:cNvPr id="26626" name="Picture 2" descr="C:\Users\user\Desktop\λενα_φωτο_17_2\IMG_20220217_121522.jpg"/>
            <p:cNvPicPr>
              <a:picLocks noChangeAspect="1" noChangeArrowheads="1"/>
            </p:cNvPicPr>
            <p:nvPr/>
          </p:nvPicPr>
          <p:blipFill>
            <a:blip r:embed="rId3" cstate="print"/>
            <a:srcRect/>
            <a:stretch>
              <a:fillRect/>
            </a:stretch>
          </p:blipFill>
          <p:spPr bwMode="auto">
            <a:xfrm>
              <a:off x="3714744" y="285728"/>
              <a:ext cx="4643470" cy="3482603"/>
            </a:xfrm>
            <a:prstGeom prst="rect">
              <a:avLst/>
            </a:prstGeom>
            <a:noFill/>
            <a:ln w="127000">
              <a:solidFill>
                <a:srgbClr val="00FFFF"/>
              </a:solidFill>
            </a:ln>
          </p:spPr>
        </p:pic>
        <p:sp>
          <p:nvSpPr>
            <p:cNvPr id="12" name="11 - Καρδιά"/>
            <p:cNvSpPr/>
            <p:nvPr/>
          </p:nvSpPr>
          <p:spPr>
            <a:xfrm>
              <a:off x="5143504" y="1285860"/>
              <a:ext cx="285752" cy="214314"/>
            </a:xfrm>
            <a:prstGeom prst="hear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3" name="12 - Καρδιά"/>
            <p:cNvSpPr/>
            <p:nvPr/>
          </p:nvSpPr>
          <p:spPr>
            <a:xfrm>
              <a:off x="6215074" y="1428736"/>
              <a:ext cx="285752" cy="214314"/>
            </a:xfrm>
            <a:prstGeom prst="hear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4" name="13 - Καρδιά"/>
            <p:cNvSpPr/>
            <p:nvPr/>
          </p:nvSpPr>
          <p:spPr>
            <a:xfrm>
              <a:off x="7072330" y="1357298"/>
              <a:ext cx="285752" cy="214314"/>
            </a:xfrm>
            <a:prstGeom prst="hear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5" name="14 - Καρδιά"/>
            <p:cNvSpPr/>
            <p:nvPr/>
          </p:nvSpPr>
          <p:spPr>
            <a:xfrm>
              <a:off x="7500958" y="1571612"/>
              <a:ext cx="428628" cy="357190"/>
            </a:xfrm>
            <a:prstGeom prst="hear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6" name="15 - Καρδιά"/>
            <p:cNvSpPr/>
            <p:nvPr/>
          </p:nvSpPr>
          <p:spPr>
            <a:xfrm>
              <a:off x="5572132" y="1428736"/>
              <a:ext cx="285752" cy="285752"/>
            </a:xfrm>
            <a:prstGeom prst="hear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57126" y="142852"/>
            <a:ext cx="8786874" cy="642942"/>
          </a:xfrm>
          <a:blipFill>
            <a:blip r:embed="rId2" cstate="print"/>
            <a:tile tx="0" ty="0" sx="100000" sy="100000" flip="none" algn="tl"/>
          </a:blipFill>
        </p:spPr>
        <p:txBody>
          <a:bodyPr>
            <a:normAutofit/>
          </a:bodyPr>
          <a:lstStyle/>
          <a:p>
            <a:r>
              <a:rPr lang="el-GR" sz="2400" b="1" dirty="0" smtClean="0">
                <a:solidFill>
                  <a:srgbClr val="000066"/>
                </a:solidFill>
                <a:latin typeface="Segoe Script" pitchFamily="66" charset="0"/>
              </a:rPr>
              <a:t>4</a:t>
            </a:r>
            <a:r>
              <a:rPr lang="el-GR" sz="2400" b="1" baseline="30000" dirty="0" smtClean="0">
                <a:solidFill>
                  <a:srgbClr val="000066"/>
                </a:solidFill>
                <a:latin typeface="Segoe Script" pitchFamily="66" charset="0"/>
              </a:rPr>
              <a:t>ο</a:t>
            </a:r>
            <a:r>
              <a:rPr lang="el-GR" sz="2400" b="1" dirty="0" smtClean="0">
                <a:solidFill>
                  <a:srgbClr val="000066"/>
                </a:solidFill>
                <a:latin typeface="Segoe Script" pitchFamily="66" charset="0"/>
              </a:rPr>
              <a:t> ΕΡΓΑΣΤΗΡΙΟ </a:t>
            </a:r>
            <a:r>
              <a:rPr lang="el-GR" sz="2800" b="1" dirty="0" smtClean="0">
                <a:solidFill>
                  <a:srgbClr val="000066"/>
                </a:solidFill>
                <a:latin typeface="Segoe Script" pitchFamily="66" charset="0"/>
              </a:rPr>
              <a:t>«Πώς φτάνει στη βρύση μας;»</a:t>
            </a:r>
            <a:endParaRPr lang="el-GR" sz="2800" b="1" dirty="0">
              <a:solidFill>
                <a:srgbClr val="000066"/>
              </a:solidFill>
              <a:latin typeface="Segoe Script" pitchFamily="66" charset="0"/>
            </a:endParaRPr>
          </a:p>
        </p:txBody>
      </p:sp>
      <p:pic>
        <p:nvPicPr>
          <p:cNvPr id="28674" name="Picture 2" descr="C:\Users\user\Desktop\λενα_φωτο_17_2\IMG_20220217_120637_1.jpg"/>
          <p:cNvPicPr>
            <a:picLocks noChangeAspect="1" noChangeArrowheads="1"/>
          </p:cNvPicPr>
          <p:nvPr/>
        </p:nvPicPr>
        <p:blipFill>
          <a:blip r:embed="rId3" cstate="print"/>
          <a:srcRect l="833" t="40000" r="12500" b="5555"/>
          <a:stretch>
            <a:fillRect/>
          </a:stretch>
        </p:blipFill>
        <p:spPr bwMode="auto">
          <a:xfrm>
            <a:off x="428596" y="1000108"/>
            <a:ext cx="6500859" cy="2714644"/>
          </a:xfrm>
          <a:prstGeom prst="rect">
            <a:avLst/>
          </a:prstGeom>
          <a:noFill/>
          <a:ln w="127000">
            <a:solidFill>
              <a:srgbClr val="00FFFF"/>
            </a:solidFill>
          </a:ln>
        </p:spPr>
      </p:pic>
      <p:pic>
        <p:nvPicPr>
          <p:cNvPr id="28675" name="Picture 3" descr="C:\Users\user\Desktop\λενα_φωτο_17_2\IMG_20220217_120916_1.jpg"/>
          <p:cNvPicPr>
            <a:picLocks noChangeAspect="1" noChangeArrowheads="1"/>
          </p:cNvPicPr>
          <p:nvPr/>
        </p:nvPicPr>
        <p:blipFill>
          <a:blip r:embed="rId4" cstate="print"/>
          <a:srcRect b="6827"/>
          <a:stretch>
            <a:fillRect/>
          </a:stretch>
        </p:blipFill>
        <p:spPr bwMode="auto">
          <a:xfrm>
            <a:off x="5357818" y="4143380"/>
            <a:ext cx="3475828" cy="2428892"/>
          </a:xfrm>
          <a:prstGeom prst="rect">
            <a:avLst/>
          </a:prstGeom>
          <a:noFill/>
          <a:ln w="127000">
            <a:solidFill>
              <a:srgbClr val="00FFFF"/>
            </a:solidFill>
          </a:ln>
        </p:spPr>
      </p:pic>
      <p:sp>
        <p:nvSpPr>
          <p:cNvPr id="5" name="4 - Σύννεφο"/>
          <p:cNvSpPr/>
          <p:nvPr/>
        </p:nvSpPr>
        <p:spPr>
          <a:xfrm>
            <a:off x="214282" y="3929066"/>
            <a:ext cx="4643470" cy="2786082"/>
          </a:xfrm>
          <a:prstGeom prst="cloud">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dirty="0" smtClean="0">
                <a:solidFill>
                  <a:srgbClr val="000066"/>
                </a:solidFill>
                <a:latin typeface="Segoe Script" pitchFamily="66" charset="0"/>
              </a:rPr>
              <a:t>      Οι κάρτες μοιράστηκαν στα παιδιά και μπήκαν στη σωστή σειρά. Τι μεγάλη διαδρομή! </a:t>
            </a:r>
            <a:endParaRPr lang="el-GR" sz="2400" dirty="0">
              <a:solidFill>
                <a:srgbClr val="000066"/>
              </a:solidFill>
              <a:latin typeface="Segoe Script" pitchFamily="66"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C:\Users\user\Desktop\λενα_φωτο_17_2\IMG_20220217_124534_1.jpg"/>
          <p:cNvPicPr>
            <a:picLocks noChangeAspect="1" noChangeArrowheads="1"/>
          </p:cNvPicPr>
          <p:nvPr/>
        </p:nvPicPr>
        <p:blipFill>
          <a:blip r:embed="rId2" cstate="print"/>
          <a:srcRect/>
          <a:stretch>
            <a:fillRect/>
          </a:stretch>
        </p:blipFill>
        <p:spPr bwMode="auto">
          <a:xfrm>
            <a:off x="357158" y="285728"/>
            <a:ext cx="4500594" cy="3375446"/>
          </a:xfrm>
          <a:prstGeom prst="rect">
            <a:avLst/>
          </a:prstGeom>
          <a:noFill/>
          <a:ln w="127000">
            <a:solidFill>
              <a:srgbClr val="00FFFF"/>
            </a:solidFill>
          </a:ln>
        </p:spPr>
      </p:pic>
      <p:pic>
        <p:nvPicPr>
          <p:cNvPr id="29699" name="Picture 3" descr="C:\Users\user\Desktop\λενα_φωτο_17_2\IMG_20220217_124545.jpg"/>
          <p:cNvPicPr>
            <a:picLocks noChangeAspect="1" noChangeArrowheads="1"/>
          </p:cNvPicPr>
          <p:nvPr/>
        </p:nvPicPr>
        <p:blipFill>
          <a:blip r:embed="rId3" cstate="print"/>
          <a:srcRect/>
          <a:stretch>
            <a:fillRect/>
          </a:stretch>
        </p:blipFill>
        <p:spPr bwMode="auto">
          <a:xfrm>
            <a:off x="4429124" y="3232547"/>
            <a:ext cx="4453033" cy="3339774"/>
          </a:xfrm>
          <a:prstGeom prst="rect">
            <a:avLst/>
          </a:prstGeom>
          <a:noFill/>
          <a:ln w="127000">
            <a:solidFill>
              <a:srgbClr val="00FFFF"/>
            </a:solidFill>
          </a:ln>
        </p:spPr>
      </p:pic>
      <p:sp>
        <p:nvSpPr>
          <p:cNvPr id="4" name="3 - Σύννεφο"/>
          <p:cNvSpPr/>
          <p:nvPr/>
        </p:nvSpPr>
        <p:spPr>
          <a:xfrm>
            <a:off x="285720" y="4000504"/>
            <a:ext cx="3714776" cy="2643206"/>
          </a:xfrm>
          <a:prstGeom prst="cloud">
            <a:avLst/>
          </a:prstGeom>
          <a:blipFill>
            <a:blip r:embed="rId4"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dirty="0" smtClean="0">
                <a:solidFill>
                  <a:srgbClr val="000066"/>
                </a:solidFill>
                <a:latin typeface="Segoe Script" pitchFamily="66" charset="0"/>
              </a:rPr>
              <a:t>  Πώς γινόταν παλιά η ύδρευση; Πώς γίνεται σήμερα;</a:t>
            </a:r>
            <a:endParaRPr lang="el-GR" sz="2400" dirty="0">
              <a:solidFill>
                <a:srgbClr val="000066"/>
              </a:solidFill>
              <a:latin typeface="Segoe Script" pitchFamily="66" charset="0"/>
            </a:endParaRPr>
          </a:p>
        </p:txBody>
      </p:sp>
      <p:sp>
        <p:nvSpPr>
          <p:cNvPr id="5" name="4 - Σύννεφο"/>
          <p:cNvSpPr/>
          <p:nvPr/>
        </p:nvSpPr>
        <p:spPr>
          <a:xfrm>
            <a:off x="5357818" y="714356"/>
            <a:ext cx="3500430" cy="1928826"/>
          </a:xfrm>
          <a:prstGeom prst="cloud">
            <a:avLst/>
          </a:prstGeom>
          <a:blipFill>
            <a:blip r:embed="rId4"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dirty="0" smtClean="0">
                <a:solidFill>
                  <a:srgbClr val="000066"/>
                </a:solidFill>
                <a:latin typeface="Segoe Script" pitchFamily="66" charset="0"/>
              </a:rPr>
              <a:t>Ώρα για έρευνα!</a:t>
            </a:r>
            <a:endParaRPr lang="el-GR" sz="2400" dirty="0">
              <a:solidFill>
                <a:srgbClr val="000066"/>
              </a:solidFill>
              <a:latin typeface="Segoe Script" pitchFamily="66"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85720" y="274638"/>
            <a:ext cx="8643998" cy="654032"/>
          </a:xfrm>
          <a:blipFill>
            <a:blip r:embed="rId2" cstate="print"/>
            <a:tile tx="0" ty="0" sx="100000" sy="100000" flip="none" algn="tl"/>
          </a:blipFill>
        </p:spPr>
        <p:txBody>
          <a:bodyPr>
            <a:normAutofit/>
          </a:bodyPr>
          <a:lstStyle/>
          <a:p>
            <a:r>
              <a:rPr lang="el-GR" sz="2800" b="1" dirty="0" smtClean="0">
                <a:solidFill>
                  <a:srgbClr val="000066"/>
                </a:solidFill>
                <a:latin typeface="Segoe Script" pitchFamily="66" charset="0"/>
              </a:rPr>
              <a:t>5</a:t>
            </a:r>
            <a:r>
              <a:rPr lang="el-GR" sz="2800" b="1" baseline="30000" dirty="0" smtClean="0">
                <a:solidFill>
                  <a:srgbClr val="000066"/>
                </a:solidFill>
                <a:latin typeface="Segoe Script" pitchFamily="66" charset="0"/>
              </a:rPr>
              <a:t>ο</a:t>
            </a:r>
            <a:r>
              <a:rPr lang="el-GR" sz="2800" b="1" dirty="0" smtClean="0">
                <a:solidFill>
                  <a:srgbClr val="000066"/>
                </a:solidFill>
                <a:latin typeface="Segoe Script" pitchFamily="66" charset="0"/>
              </a:rPr>
              <a:t> ΕΡΓΑΣΤΗΡΙΟ «Το νερό στο σχολείο μας»</a:t>
            </a:r>
            <a:endParaRPr lang="el-GR" sz="2800" b="1" dirty="0">
              <a:solidFill>
                <a:srgbClr val="000066"/>
              </a:solidFill>
              <a:latin typeface="Segoe Script" pitchFamily="66" charset="0"/>
            </a:endParaRPr>
          </a:p>
        </p:txBody>
      </p:sp>
      <p:pic>
        <p:nvPicPr>
          <p:cNvPr id="28675" name="Picture 3" descr="C:\Users\user\Desktop\λενα_φωτο_17_2\received_2150890808404190.jpeg"/>
          <p:cNvPicPr>
            <a:picLocks noChangeAspect="1" noChangeArrowheads="1"/>
          </p:cNvPicPr>
          <p:nvPr/>
        </p:nvPicPr>
        <p:blipFill>
          <a:blip r:embed="rId3" cstate="print"/>
          <a:srcRect/>
          <a:stretch>
            <a:fillRect/>
          </a:stretch>
        </p:blipFill>
        <p:spPr bwMode="auto">
          <a:xfrm>
            <a:off x="428596" y="1357298"/>
            <a:ext cx="2420319" cy="3000396"/>
          </a:xfrm>
          <a:prstGeom prst="rect">
            <a:avLst/>
          </a:prstGeom>
          <a:noFill/>
          <a:ln w="127000">
            <a:solidFill>
              <a:srgbClr val="00FFFF"/>
            </a:solidFill>
          </a:ln>
        </p:spPr>
      </p:pic>
      <p:pic>
        <p:nvPicPr>
          <p:cNvPr id="28676" name="Picture 4" descr="C:\Users\user\Desktop\λενα_φωτο_17_2\received_737913467613422.jpeg"/>
          <p:cNvPicPr>
            <a:picLocks noChangeAspect="1" noChangeArrowheads="1"/>
          </p:cNvPicPr>
          <p:nvPr/>
        </p:nvPicPr>
        <p:blipFill>
          <a:blip r:embed="rId4" cstate="print"/>
          <a:srcRect/>
          <a:stretch>
            <a:fillRect/>
          </a:stretch>
        </p:blipFill>
        <p:spPr bwMode="auto">
          <a:xfrm>
            <a:off x="4429124" y="1357298"/>
            <a:ext cx="2928958" cy="2206481"/>
          </a:xfrm>
          <a:prstGeom prst="rect">
            <a:avLst/>
          </a:prstGeom>
          <a:noFill/>
          <a:ln w="127000">
            <a:solidFill>
              <a:srgbClr val="00FFFF"/>
            </a:solidFill>
          </a:ln>
        </p:spPr>
      </p:pic>
      <p:sp>
        <p:nvSpPr>
          <p:cNvPr id="6" name="5 - Σύννεφο"/>
          <p:cNvSpPr/>
          <p:nvPr/>
        </p:nvSpPr>
        <p:spPr>
          <a:xfrm>
            <a:off x="2428860" y="3857628"/>
            <a:ext cx="6357982" cy="2786082"/>
          </a:xfrm>
          <a:prstGeom prst="cloud">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dirty="0" smtClean="0">
                <a:solidFill>
                  <a:srgbClr val="000066"/>
                </a:solidFill>
                <a:latin typeface="Segoe Script" pitchFamily="66" charset="0"/>
              </a:rPr>
              <a:t>Τα παιδιά σε ρόλο ελεγκτή αποτυπώνουν την τρέχουσα κατάσταση σχετικά με τη χρήση του νερού στο σχολείο … </a:t>
            </a:r>
            <a:endParaRPr lang="el-GR" sz="2400" dirty="0">
              <a:solidFill>
                <a:srgbClr val="000066"/>
              </a:solidFill>
              <a:latin typeface="Segoe Script" pitchFamily="66"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user\Desktop\λενα_φωτο_17_2\received_1064840844371456.jpeg"/>
          <p:cNvPicPr>
            <a:picLocks noChangeAspect="1" noChangeArrowheads="1"/>
          </p:cNvPicPr>
          <p:nvPr/>
        </p:nvPicPr>
        <p:blipFill>
          <a:blip r:embed="rId2" cstate="print"/>
          <a:srcRect/>
          <a:stretch>
            <a:fillRect/>
          </a:stretch>
        </p:blipFill>
        <p:spPr bwMode="auto">
          <a:xfrm>
            <a:off x="1428728" y="500042"/>
            <a:ext cx="2637014" cy="3500462"/>
          </a:xfrm>
          <a:prstGeom prst="rect">
            <a:avLst/>
          </a:prstGeom>
          <a:noFill/>
          <a:ln w="127000">
            <a:solidFill>
              <a:srgbClr val="00FFFF"/>
            </a:solidFill>
          </a:ln>
        </p:spPr>
      </p:pic>
      <p:pic>
        <p:nvPicPr>
          <p:cNvPr id="29697" name="Picture 1" descr="C:\Users\user\Pictures\Saved Pictures\Εικόνα1.jpg"/>
          <p:cNvPicPr>
            <a:picLocks noChangeAspect="1" noChangeArrowheads="1"/>
          </p:cNvPicPr>
          <p:nvPr/>
        </p:nvPicPr>
        <p:blipFill>
          <a:blip r:embed="rId3" cstate="print"/>
          <a:srcRect/>
          <a:stretch>
            <a:fillRect/>
          </a:stretch>
        </p:blipFill>
        <p:spPr bwMode="auto">
          <a:xfrm>
            <a:off x="5194515" y="357167"/>
            <a:ext cx="3457366" cy="4714907"/>
          </a:xfrm>
          <a:prstGeom prst="rect">
            <a:avLst/>
          </a:prstGeom>
          <a:noFill/>
          <a:ln w="127000">
            <a:solidFill>
              <a:srgbClr val="00FFFF"/>
            </a:solidFill>
          </a:ln>
        </p:spPr>
      </p:pic>
      <p:sp>
        <p:nvSpPr>
          <p:cNvPr id="5" name="4 - Σύννεφο"/>
          <p:cNvSpPr/>
          <p:nvPr/>
        </p:nvSpPr>
        <p:spPr>
          <a:xfrm>
            <a:off x="214282" y="4286256"/>
            <a:ext cx="4786346" cy="2357454"/>
          </a:xfrm>
          <a:prstGeom prst="cloud">
            <a:avLst/>
          </a:prstGeom>
          <a:blipFill>
            <a:blip r:embed="rId4"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dirty="0" smtClean="0">
                <a:solidFill>
                  <a:srgbClr val="000066"/>
                </a:solidFill>
                <a:latin typeface="Segoe Script" pitchFamily="66" charset="0"/>
              </a:rPr>
              <a:t>…εντοπίζουν τα αδύνατα σημεία και προτείνουν λύσεις!</a:t>
            </a:r>
            <a:endParaRPr lang="el-GR" sz="2400" dirty="0">
              <a:solidFill>
                <a:srgbClr val="000066"/>
              </a:solidFill>
              <a:latin typeface="Segoe Script" pitchFamily="66"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4818" name="Object 2"/>
          <p:cNvGraphicFramePr>
            <a:graphicFrameLocks noChangeAspect="1"/>
          </p:cNvGraphicFramePr>
          <p:nvPr/>
        </p:nvGraphicFramePr>
        <p:xfrm>
          <a:off x="3500430" y="428604"/>
          <a:ext cx="2437227" cy="3286148"/>
        </p:xfrm>
        <a:graphic>
          <a:graphicData uri="http://schemas.openxmlformats.org/presentationml/2006/ole">
            <p:oleObj spid="_x0000_s34818" name="Έγγραφο" r:id="rId3" imgW="5416952" imgH="7306924" progId="Word.Document.12">
              <p:embed/>
            </p:oleObj>
          </a:graphicData>
        </a:graphic>
      </p:graphicFrame>
      <p:pic>
        <p:nvPicPr>
          <p:cNvPr id="34819" name="Picture 3" descr="C:\Users\user\Desktop\λενα_φωτο_17_2\IMG_20220217_122356.jpg"/>
          <p:cNvPicPr>
            <a:picLocks noChangeAspect="1" noChangeArrowheads="1"/>
          </p:cNvPicPr>
          <p:nvPr/>
        </p:nvPicPr>
        <p:blipFill>
          <a:blip r:embed="rId4" cstate="print"/>
          <a:srcRect/>
          <a:stretch>
            <a:fillRect/>
          </a:stretch>
        </p:blipFill>
        <p:spPr bwMode="auto">
          <a:xfrm>
            <a:off x="357158" y="285728"/>
            <a:ext cx="2952771" cy="2214578"/>
          </a:xfrm>
          <a:prstGeom prst="rect">
            <a:avLst/>
          </a:prstGeom>
          <a:noFill/>
          <a:ln w="127000">
            <a:solidFill>
              <a:srgbClr val="00FFFF"/>
            </a:solidFill>
          </a:ln>
        </p:spPr>
      </p:pic>
      <p:pic>
        <p:nvPicPr>
          <p:cNvPr id="34820" name="Picture 4" descr="C:\Users\user\Desktop\λενα_φωτο_17_2\IMG_20220217_122445.jpg"/>
          <p:cNvPicPr>
            <a:picLocks noChangeAspect="1" noChangeArrowheads="1"/>
          </p:cNvPicPr>
          <p:nvPr/>
        </p:nvPicPr>
        <p:blipFill>
          <a:blip r:embed="rId5" cstate="print"/>
          <a:srcRect/>
          <a:stretch>
            <a:fillRect/>
          </a:stretch>
        </p:blipFill>
        <p:spPr bwMode="auto">
          <a:xfrm>
            <a:off x="6072198" y="2428868"/>
            <a:ext cx="2762269" cy="2071702"/>
          </a:xfrm>
          <a:prstGeom prst="rect">
            <a:avLst/>
          </a:prstGeom>
          <a:noFill/>
          <a:ln w="127000">
            <a:solidFill>
              <a:srgbClr val="00FFFF"/>
            </a:solidFill>
          </a:ln>
        </p:spPr>
      </p:pic>
      <p:sp>
        <p:nvSpPr>
          <p:cNvPr id="5" name="4 - Σύννεφο"/>
          <p:cNvSpPr/>
          <p:nvPr/>
        </p:nvSpPr>
        <p:spPr>
          <a:xfrm>
            <a:off x="214282" y="3929066"/>
            <a:ext cx="5857916" cy="2714644"/>
          </a:xfrm>
          <a:prstGeom prst="cloud">
            <a:avLst/>
          </a:prstGeom>
          <a:blipFill>
            <a:blip r:embed="rId6"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dirty="0" smtClean="0">
                <a:solidFill>
                  <a:srgbClr val="000066"/>
                </a:solidFill>
                <a:latin typeface="Segoe Script" pitchFamily="66" charset="0"/>
              </a:rPr>
              <a:t>Οι μαθητές πειραματίστηκαν και κατάλαβαν πόσο σοβαρό είναι το θέμα της διαρροής του νερού.</a:t>
            </a:r>
            <a:endParaRPr lang="el-GR" sz="2400" dirty="0">
              <a:solidFill>
                <a:srgbClr val="000066"/>
              </a:solidFill>
              <a:latin typeface="Segoe Script" pitchFamily="66"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Υπότιτλος"/>
          <p:cNvSpPr>
            <a:spLocks noGrp="1"/>
          </p:cNvSpPr>
          <p:nvPr>
            <p:ph type="subTitle" idx="1"/>
          </p:nvPr>
        </p:nvSpPr>
        <p:spPr>
          <a:xfrm>
            <a:off x="500034" y="571480"/>
            <a:ext cx="8143932" cy="5786478"/>
          </a:xfrm>
          <a:blipFill>
            <a:blip r:embed="rId2" cstate="print"/>
            <a:tile tx="0" ty="0" sx="100000" sy="100000" flip="none" algn="tl"/>
          </a:blipFill>
        </p:spPr>
        <p:txBody>
          <a:bodyPr>
            <a:normAutofit lnSpcReduction="10000"/>
          </a:bodyPr>
          <a:lstStyle/>
          <a:p>
            <a:pPr algn="just"/>
            <a:r>
              <a:rPr lang="el-GR" sz="2400" dirty="0" smtClean="0">
                <a:solidFill>
                  <a:srgbClr val="000066"/>
                </a:solidFill>
                <a:latin typeface="Segoe Script" pitchFamily="66" charset="0"/>
              </a:rPr>
              <a:t>Οι περίοδοι ανομβρίας, ξηρασίας και λειψυδρίας στη χώρα μας θεωρούνταν μια ανωμαλία στο κλίμα. Φαίνεται ότι με την κλιματική αλλαγή αυτό αλλάζει και τέτοιες περίοδοι θα επαναλαμβάνονται σε συχνότερη βάση. Συνεπώς είναι απαραίτητο ο περιβαλλοντικός γραμματισμός των μαθητών και μαθητριών να περιλαμβάνει στοιχεία για τη διατήρηση των υδατικών πόρων. </a:t>
            </a:r>
          </a:p>
          <a:p>
            <a:pPr algn="just"/>
            <a:r>
              <a:rPr lang="el-GR" sz="2400" dirty="0" smtClean="0">
                <a:solidFill>
                  <a:srgbClr val="000066"/>
                </a:solidFill>
                <a:latin typeface="Segoe Script" pitchFamily="66" charset="0"/>
              </a:rPr>
              <a:t>Τα βασικά σημεία που είναι σημαντικό οι μαθητές να κατανοήσουν μέσω αυτού του εργαστηρίου είναι ότι το νερό είναι ένα φυσικός πόρος ζωτικά σημαντικός για την ποιότητα της ζωής μας, μη ανεξάντλητος και όχι ίσα κατανεμημένος στον κόσμο∙ φτάνει στις βρύσες μας αλλά και απορρίπτεται με μια διαδικασία κόστους και ενέργειας.</a:t>
            </a:r>
            <a:endParaRPr lang="el-GR" sz="2400" dirty="0">
              <a:solidFill>
                <a:srgbClr val="000066"/>
              </a:solidFill>
              <a:latin typeface="Segoe Script" pitchFamily="66"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14282" y="274638"/>
            <a:ext cx="8715436" cy="796908"/>
          </a:xfrm>
          <a:blipFill>
            <a:blip r:embed="rId2" cstate="print"/>
            <a:tile tx="0" ty="0" sx="100000" sy="100000" flip="none" algn="tl"/>
          </a:blipFill>
        </p:spPr>
        <p:txBody>
          <a:bodyPr>
            <a:normAutofit/>
          </a:bodyPr>
          <a:lstStyle/>
          <a:p>
            <a:r>
              <a:rPr lang="el-GR" sz="2400" b="1" dirty="0" smtClean="0">
                <a:latin typeface="Segoe Script" pitchFamily="66" charset="0"/>
              </a:rPr>
              <a:t>6</a:t>
            </a:r>
            <a:r>
              <a:rPr lang="el-GR" sz="2400" b="1" baseline="30000" dirty="0" smtClean="0">
                <a:latin typeface="Segoe Script" pitchFamily="66" charset="0"/>
              </a:rPr>
              <a:t>ο</a:t>
            </a:r>
            <a:r>
              <a:rPr lang="el-GR" sz="2400" b="1" dirty="0" smtClean="0">
                <a:latin typeface="Segoe Script" pitchFamily="66" charset="0"/>
              </a:rPr>
              <a:t> ΕΡΓΑΣΤΗΡΙΟ </a:t>
            </a:r>
            <a:r>
              <a:rPr lang="el-GR" sz="2800" b="1" dirty="0" smtClean="0">
                <a:latin typeface="Segoe Script" pitchFamily="66" charset="0"/>
              </a:rPr>
              <a:t>«Σοφή διαχείριση του νερού»</a:t>
            </a:r>
            <a:endParaRPr lang="el-GR" sz="2800" b="1" dirty="0">
              <a:latin typeface="Segoe Script" pitchFamily="66" charset="0"/>
            </a:endParaRPr>
          </a:p>
        </p:txBody>
      </p:sp>
      <p:pic>
        <p:nvPicPr>
          <p:cNvPr id="35842" name="Picture 2" descr="C:\Users\user\Desktop\λενα_φωτο_17_2\IMG_20220217_130621_1.jpg"/>
          <p:cNvPicPr>
            <a:picLocks noChangeAspect="1" noChangeArrowheads="1"/>
          </p:cNvPicPr>
          <p:nvPr/>
        </p:nvPicPr>
        <p:blipFill>
          <a:blip r:embed="rId3" cstate="print"/>
          <a:srcRect/>
          <a:stretch>
            <a:fillRect/>
          </a:stretch>
        </p:blipFill>
        <p:spPr bwMode="auto">
          <a:xfrm rot="5400000">
            <a:off x="166657" y="1976427"/>
            <a:ext cx="3810026" cy="2857520"/>
          </a:xfrm>
          <a:prstGeom prst="rect">
            <a:avLst/>
          </a:prstGeom>
          <a:noFill/>
          <a:ln w="127000">
            <a:solidFill>
              <a:srgbClr val="00FFFF"/>
            </a:solidFill>
          </a:ln>
        </p:spPr>
      </p:pic>
      <p:pic>
        <p:nvPicPr>
          <p:cNvPr id="35843" name="Picture 3" descr="C:\Users\user\Desktop\λενα_φωτο_17_2\IMG_20220217_130634_1.jpg"/>
          <p:cNvPicPr>
            <a:picLocks noChangeAspect="1" noChangeArrowheads="1"/>
          </p:cNvPicPr>
          <p:nvPr/>
        </p:nvPicPr>
        <p:blipFill>
          <a:blip r:embed="rId4" cstate="print"/>
          <a:srcRect/>
          <a:stretch>
            <a:fillRect/>
          </a:stretch>
        </p:blipFill>
        <p:spPr bwMode="auto">
          <a:xfrm rot="5400000">
            <a:off x="3976683" y="1666863"/>
            <a:ext cx="3048021" cy="2286016"/>
          </a:xfrm>
          <a:prstGeom prst="rect">
            <a:avLst/>
          </a:prstGeom>
          <a:noFill/>
          <a:ln w="127000">
            <a:solidFill>
              <a:srgbClr val="00FFFF"/>
            </a:solidFill>
          </a:ln>
        </p:spPr>
      </p:pic>
      <p:sp>
        <p:nvSpPr>
          <p:cNvPr id="5" name="4 - Σύννεφο"/>
          <p:cNvSpPr/>
          <p:nvPr/>
        </p:nvSpPr>
        <p:spPr>
          <a:xfrm>
            <a:off x="3500430" y="4786322"/>
            <a:ext cx="5357850" cy="1857388"/>
          </a:xfrm>
          <a:prstGeom prst="cloud">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dirty="0" smtClean="0">
                <a:solidFill>
                  <a:srgbClr val="000066"/>
                </a:solidFill>
                <a:latin typeface="Segoe Script" pitchFamily="66" charset="0"/>
              </a:rPr>
              <a:t> Πόσο νοιάζεσαι για το νερό; Ποια είναι η  σωστή χρήση του;</a:t>
            </a:r>
            <a:endParaRPr lang="el-GR" sz="2400" dirty="0">
              <a:solidFill>
                <a:srgbClr val="000066"/>
              </a:solidFill>
              <a:latin typeface="Segoe Script" pitchFamily="66"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C:\Users\user\Desktop\λενα_φωτο_17_2\IMG_20220217_130124.jpg"/>
          <p:cNvPicPr>
            <a:picLocks noChangeAspect="1" noChangeArrowheads="1"/>
          </p:cNvPicPr>
          <p:nvPr/>
        </p:nvPicPr>
        <p:blipFill>
          <a:blip r:embed="rId2" cstate="print"/>
          <a:srcRect l="11112" r="19444"/>
          <a:stretch>
            <a:fillRect/>
          </a:stretch>
        </p:blipFill>
        <p:spPr bwMode="auto">
          <a:xfrm>
            <a:off x="5072066" y="714356"/>
            <a:ext cx="3539287" cy="3786214"/>
          </a:xfrm>
          <a:prstGeom prst="rect">
            <a:avLst/>
          </a:prstGeom>
          <a:noFill/>
          <a:ln w="127000">
            <a:solidFill>
              <a:srgbClr val="00FFFF"/>
            </a:solidFill>
          </a:ln>
        </p:spPr>
      </p:pic>
      <p:pic>
        <p:nvPicPr>
          <p:cNvPr id="36868" name="Picture 4" descr="C:\Users\user\Desktop\λενα_φωτο_17_2\IMG_20220217_130141_1.jpg"/>
          <p:cNvPicPr>
            <a:picLocks noChangeAspect="1" noChangeArrowheads="1"/>
          </p:cNvPicPr>
          <p:nvPr/>
        </p:nvPicPr>
        <p:blipFill>
          <a:blip r:embed="rId3" cstate="print"/>
          <a:srcRect/>
          <a:stretch>
            <a:fillRect/>
          </a:stretch>
        </p:blipFill>
        <p:spPr bwMode="auto">
          <a:xfrm>
            <a:off x="714348" y="3571876"/>
            <a:ext cx="3929090" cy="2946818"/>
          </a:xfrm>
          <a:prstGeom prst="rect">
            <a:avLst/>
          </a:prstGeom>
          <a:noFill/>
          <a:ln w="127000">
            <a:solidFill>
              <a:srgbClr val="00FFFF"/>
            </a:solidFill>
          </a:ln>
        </p:spPr>
      </p:pic>
      <p:sp>
        <p:nvSpPr>
          <p:cNvPr id="7" name="6 - Σύννεφο"/>
          <p:cNvSpPr/>
          <p:nvPr/>
        </p:nvSpPr>
        <p:spPr>
          <a:xfrm>
            <a:off x="214282" y="0"/>
            <a:ext cx="4572032" cy="3214686"/>
          </a:xfrm>
          <a:prstGeom prst="cloud">
            <a:avLst/>
          </a:prstGeom>
          <a:blipFill>
            <a:blip r:embed="rId4"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dirty="0" smtClean="0">
                <a:solidFill>
                  <a:srgbClr val="000066"/>
                </a:solidFill>
                <a:latin typeface="Segoe Script" pitchFamily="66" charset="0"/>
              </a:rPr>
              <a:t>Παίξαμε παιχνίδια (ιστότοπος ΕΥΔΑΠ) και μάθαμε τη σοφή χρήση του νερού…</a:t>
            </a:r>
            <a:endParaRPr lang="el-GR" sz="2400" dirty="0">
              <a:solidFill>
                <a:srgbClr val="000066"/>
              </a:solidFill>
              <a:latin typeface="Segoe Script" pitchFamily="66"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Users\user\Desktop\λενα_φωτο_17_2\IMG_20220217_130414_1.jpg"/>
          <p:cNvPicPr>
            <a:picLocks noChangeAspect="1" noChangeArrowheads="1"/>
          </p:cNvPicPr>
          <p:nvPr/>
        </p:nvPicPr>
        <p:blipFill>
          <a:blip r:embed="rId2" cstate="print"/>
          <a:srcRect l="15833" r="2500"/>
          <a:stretch>
            <a:fillRect/>
          </a:stretch>
        </p:blipFill>
        <p:spPr bwMode="auto">
          <a:xfrm>
            <a:off x="1214414" y="571480"/>
            <a:ext cx="3267098" cy="3000396"/>
          </a:xfrm>
          <a:prstGeom prst="rect">
            <a:avLst/>
          </a:prstGeom>
          <a:noFill/>
          <a:ln w="127000">
            <a:solidFill>
              <a:srgbClr val="00FFFF"/>
            </a:solidFill>
          </a:ln>
        </p:spPr>
      </p:pic>
      <p:pic>
        <p:nvPicPr>
          <p:cNvPr id="3" name="Picture 5" descr="C:\Users\user\Desktop\λενα_φωτο_17_2\IMG_20220217_130444.jpg"/>
          <p:cNvPicPr>
            <a:picLocks noChangeAspect="1" noChangeArrowheads="1"/>
          </p:cNvPicPr>
          <p:nvPr/>
        </p:nvPicPr>
        <p:blipFill>
          <a:blip r:embed="rId3" cstate="print"/>
          <a:srcRect t="18125" b="3125"/>
          <a:stretch>
            <a:fillRect/>
          </a:stretch>
        </p:blipFill>
        <p:spPr bwMode="auto">
          <a:xfrm rot="16200000">
            <a:off x="5368535" y="989393"/>
            <a:ext cx="3286148" cy="3450455"/>
          </a:xfrm>
          <a:prstGeom prst="rect">
            <a:avLst/>
          </a:prstGeom>
          <a:noFill/>
          <a:ln w="127000">
            <a:solidFill>
              <a:srgbClr val="00FFFF"/>
            </a:solidFill>
          </a:ln>
        </p:spPr>
      </p:pic>
      <p:sp>
        <p:nvSpPr>
          <p:cNvPr id="4" name="3 - Σύννεφο"/>
          <p:cNvSpPr/>
          <p:nvPr/>
        </p:nvSpPr>
        <p:spPr>
          <a:xfrm>
            <a:off x="428596" y="4071942"/>
            <a:ext cx="4714908" cy="2214578"/>
          </a:xfrm>
          <a:prstGeom prst="cloud">
            <a:avLst/>
          </a:prstGeom>
          <a:blipFill>
            <a:blip r:embed="rId4"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dirty="0" smtClean="0">
                <a:solidFill>
                  <a:srgbClr val="000066"/>
                </a:solidFill>
                <a:latin typeface="Segoe Script" pitchFamily="66" charset="0"/>
              </a:rPr>
              <a:t>… και δε σταματήσαμε μόνο σ’ αυτό. Τ’ αξιολογήσαμε κιόλας!</a:t>
            </a:r>
            <a:endParaRPr lang="el-GR" sz="2400" dirty="0">
              <a:solidFill>
                <a:srgbClr val="000066"/>
              </a:solidFill>
              <a:latin typeface="Segoe Script" pitchFamily="66"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85720" y="214290"/>
            <a:ext cx="8572560" cy="714380"/>
          </a:xfrm>
          <a:blipFill>
            <a:blip r:embed="rId2" cstate="print"/>
            <a:tile tx="0" ty="0" sx="100000" sy="100000" flip="none" algn="tl"/>
          </a:blipFill>
        </p:spPr>
        <p:txBody>
          <a:bodyPr>
            <a:normAutofit/>
          </a:bodyPr>
          <a:lstStyle/>
          <a:p>
            <a:r>
              <a:rPr lang="el-GR" sz="2800" b="1" dirty="0" smtClean="0">
                <a:solidFill>
                  <a:srgbClr val="000066"/>
                </a:solidFill>
                <a:latin typeface="Segoe Script" pitchFamily="66" charset="0"/>
              </a:rPr>
              <a:t>7</a:t>
            </a:r>
            <a:r>
              <a:rPr lang="el-GR" sz="2800" b="1" baseline="30000" dirty="0" smtClean="0">
                <a:solidFill>
                  <a:srgbClr val="000066"/>
                </a:solidFill>
                <a:latin typeface="Segoe Script" pitchFamily="66" charset="0"/>
              </a:rPr>
              <a:t>ο</a:t>
            </a:r>
            <a:r>
              <a:rPr lang="el-GR" sz="2800" b="1" dirty="0" smtClean="0">
                <a:solidFill>
                  <a:srgbClr val="000066"/>
                </a:solidFill>
                <a:latin typeface="Segoe Script" pitchFamily="66" charset="0"/>
              </a:rPr>
              <a:t> ΕΡΓΑΣΤΗΡΙΟ «Διάδοση του μηνύματος» </a:t>
            </a:r>
            <a:endParaRPr lang="el-GR" sz="2800" b="1" dirty="0">
              <a:solidFill>
                <a:srgbClr val="000066"/>
              </a:solidFill>
              <a:latin typeface="Segoe Script" pitchFamily="66" charset="0"/>
            </a:endParaRPr>
          </a:p>
        </p:txBody>
      </p:sp>
      <p:pic>
        <p:nvPicPr>
          <p:cNvPr id="37890" name="Picture 2" descr="C:\Users\user\Desktop\λενα_φωτο_17_2\IMG_20220217_130511_1.jpg"/>
          <p:cNvPicPr>
            <a:picLocks noChangeAspect="1" noChangeArrowheads="1"/>
          </p:cNvPicPr>
          <p:nvPr/>
        </p:nvPicPr>
        <p:blipFill>
          <a:blip r:embed="rId3" cstate="print"/>
          <a:srcRect l="9524" r="7143"/>
          <a:stretch>
            <a:fillRect/>
          </a:stretch>
        </p:blipFill>
        <p:spPr bwMode="auto">
          <a:xfrm>
            <a:off x="357158" y="1142984"/>
            <a:ext cx="2500330" cy="4000528"/>
          </a:xfrm>
          <a:prstGeom prst="rect">
            <a:avLst/>
          </a:prstGeom>
          <a:noFill/>
          <a:ln w="127000">
            <a:solidFill>
              <a:srgbClr val="00FFFF"/>
            </a:solidFill>
          </a:ln>
        </p:spPr>
      </p:pic>
      <p:pic>
        <p:nvPicPr>
          <p:cNvPr id="37891" name="Picture 3" descr="C:\Users\user\Desktop\λενα_φωτο_17_2\received_483804289818929.jpeg"/>
          <p:cNvPicPr>
            <a:picLocks noChangeAspect="1" noChangeArrowheads="1"/>
          </p:cNvPicPr>
          <p:nvPr/>
        </p:nvPicPr>
        <p:blipFill>
          <a:blip r:embed="rId4" cstate="print"/>
          <a:srcRect/>
          <a:stretch>
            <a:fillRect/>
          </a:stretch>
        </p:blipFill>
        <p:spPr bwMode="auto">
          <a:xfrm>
            <a:off x="4357686" y="1285860"/>
            <a:ext cx="2786082" cy="2286016"/>
          </a:xfrm>
          <a:prstGeom prst="rect">
            <a:avLst/>
          </a:prstGeom>
          <a:noFill/>
          <a:ln w="127000">
            <a:solidFill>
              <a:srgbClr val="00FFFF"/>
            </a:solidFill>
          </a:ln>
        </p:spPr>
      </p:pic>
      <p:sp>
        <p:nvSpPr>
          <p:cNvPr id="5" name="4 - Σύννεφο"/>
          <p:cNvSpPr/>
          <p:nvPr/>
        </p:nvSpPr>
        <p:spPr>
          <a:xfrm>
            <a:off x="3214678" y="3786190"/>
            <a:ext cx="5643602" cy="2786082"/>
          </a:xfrm>
          <a:prstGeom prst="cloud">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dirty="0" smtClean="0">
                <a:solidFill>
                  <a:srgbClr val="000066"/>
                </a:solidFill>
                <a:latin typeface="Segoe Script" pitchFamily="66" charset="0"/>
              </a:rPr>
              <a:t>Ήρθε η ώρα της προσωπικής μας δέσμευσης για σοφή χρήση του νερού! Κατόπιν ετοιμάσαμε…</a:t>
            </a:r>
            <a:endParaRPr lang="el-GR" sz="2400" dirty="0">
              <a:solidFill>
                <a:srgbClr val="000066"/>
              </a:solidFill>
              <a:latin typeface="Segoe Script" pitchFamily="66"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5" name="Picture 3" descr="C:\Users\user\Desktop\λενα_φωτο_17_2\IMG_20220217_125618.jpg"/>
          <p:cNvPicPr>
            <a:picLocks noChangeAspect="1" noChangeArrowheads="1"/>
          </p:cNvPicPr>
          <p:nvPr/>
        </p:nvPicPr>
        <p:blipFill>
          <a:blip r:embed="rId2" cstate="print"/>
          <a:srcRect/>
          <a:stretch>
            <a:fillRect/>
          </a:stretch>
        </p:blipFill>
        <p:spPr bwMode="auto">
          <a:xfrm rot="16200000">
            <a:off x="-250065" y="1250141"/>
            <a:ext cx="4857783" cy="3643338"/>
          </a:xfrm>
          <a:prstGeom prst="rect">
            <a:avLst/>
          </a:prstGeom>
          <a:noFill/>
          <a:ln w="127000">
            <a:solidFill>
              <a:srgbClr val="00FFFF"/>
            </a:solidFill>
          </a:ln>
        </p:spPr>
      </p:pic>
      <p:grpSp>
        <p:nvGrpSpPr>
          <p:cNvPr id="12" name="11 - Ομάδα"/>
          <p:cNvGrpSpPr/>
          <p:nvPr/>
        </p:nvGrpSpPr>
        <p:grpSpPr>
          <a:xfrm>
            <a:off x="4643438" y="500042"/>
            <a:ext cx="3643338" cy="3000396"/>
            <a:chOff x="4643438" y="500042"/>
            <a:chExt cx="3071834" cy="2857520"/>
          </a:xfrm>
        </p:grpSpPr>
        <p:pic>
          <p:nvPicPr>
            <p:cNvPr id="38916" name="Picture 4" descr="C:\Users\user\Desktop\λενα_φωτο_17_2\IMG_20220217_125121_1.jpg"/>
            <p:cNvPicPr>
              <a:picLocks noChangeAspect="1" noChangeArrowheads="1"/>
            </p:cNvPicPr>
            <p:nvPr/>
          </p:nvPicPr>
          <p:blipFill>
            <a:blip r:embed="rId3" cstate="print"/>
            <a:srcRect/>
            <a:stretch>
              <a:fillRect/>
            </a:stretch>
          </p:blipFill>
          <p:spPr bwMode="auto">
            <a:xfrm>
              <a:off x="4643438" y="500042"/>
              <a:ext cx="3071834" cy="2857520"/>
            </a:xfrm>
            <a:prstGeom prst="rect">
              <a:avLst/>
            </a:prstGeom>
            <a:noFill/>
            <a:ln w="127000">
              <a:solidFill>
                <a:srgbClr val="00FFFF"/>
              </a:solidFill>
            </a:ln>
          </p:spPr>
        </p:pic>
        <p:sp>
          <p:nvSpPr>
            <p:cNvPr id="5" name="4 - Ορθογώνιο"/>
            <p:cNvSpPr/>
            <p:nvPr/>
          </p:nvSpPr>
          <p:spPr>
            <a:xfrm>
              <a:off x="5758481" y="1191541"/>
              <a:ext cx="131182" cy="26032"/>
            </a:xfrm>
            <a:prstGeom prst="rect">
              <a:avLst/>
            </a:prstGeom>
            <a:solidFill>
              <a:srgbClr val="FF0000"/>
            </a:solidFill>
            <a:ln w="1270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5 - Ορθογώνιο"/>
            <p:cNvSpPr/>
            <p:nvPr/>
          </p:nvSpPr>
          <p:spPr>
            <a:xfrm>
              <a:off x="6119230" y="1150865"/>
              <a:ext cx="131182" cy="26032"/>
            </a:xfrm>
            <a:prstGeom prst="rect">
              <a:avLst/>
            </a:prstGeom>
            <a:solidFill>
              <a:srgbClr val="FF0000"/>
            </a:solidFill>
            <a:ln w="1270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7 - Ορθογώνιο"/>
            <p:cNvSpPr/>
            <p:nvPr/>
          </p:nvSpPr>
          <p:spPr>
            <a:xfrm>
              <a:off x="6316002" y="1110189"/>
              <a:ext cx="98371" cy="26032"/>
            </a:xfrm>
            <a:prstGeom prst="rect">
              <a:avLst/>
            </a:prstGeom>
            <a:solidFill>
              <a:srgbClr val="FF0000"/>
            </a:solidFill>
            <a:ln w="1270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 name="8 - Ορθογώνιο"/>
            <p:cNvSpPr/>
            <p:nvPr/>
          </p:nvSpPr>
          <p:spPr>
            <a:xfrm>
              <a:off x="6414374" y="1191541"/>
              <a:ext cx="98371" cy="26032"/>
            </a:xfrm>
            <a:prstGeom prst="rect">
              <a:avLst/>
            </a:prstGeom>
            <a:solidFill>
              <a:srgbClr val="FF0000"/>
            </a:solidFill>
            <a:ln w="1270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 name="9 - Ορθογώνιο"/>
            <p:cNvSpPr/>
            <p:nvPr/>
          </p:nvSpPr>
          <p:spPr>
            <a:xfrm>
              <a:off x="6512775" y="1232218"/>
              <a:ext cx="131167" cy="40676"/>
            </a:xfrm>
            <a:prstGeom prst="rect">
              <a:avLst/>
            </a:prstGeom>
            <a:solidFill>
              <a:srgbClr val="FF0000"/>
            </a:solidFill>
            <a:ln w="1270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sp>
        <p:nvSpPr>
          <p:cNvPr id="13" name="12 - Σύννεφο"/>
          <p:cNvSpPr/>
          <p:nvPr/>
        </p:nvSpPr>
        <p:spPr>
          <a:xfrm>
            <a:off x="4357686" y="4000504"/>
            <a:ext cx="4500594" cy="2643206"/>
          </a:xfrm>
          <a:prstGeom prst="cloud">
            <a:avLst/>
          </a:prstGeom>
          <a:blipFill>
            <a:blip r:embed="rId4"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dirty="0" smtClean="0">
                <a:solidFill>
                  <a:srgbClr val="000066"/>
                </a:solidFill>
                <a:latin typeface="Segoe Script" pitchFamily="66" charset="0"/>
              </a:rPr>
              <a:t>… ένα φυλλάδιο με συμβουλές και το μοιράσαμε σε όλες τις τάξεις του σχολείου. </a:t>
            </a:r>
            <a:endParaRPr lang="el-GR" sz="2400" dirty="0">
              <a:solidFill>
                <a:srgbClr val="000066"/>
              </a:solidFill>
              <a:latin typeface="Segoe Script" pitchFamily="66"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Υπότιτλος"/>
          <p:cNvSpPr>
            <a:spLocks noGrp="1"/>
          </p:cNvSpPr>
          <p:nvPr>
            <p:ph type="subTitle" idx="1"/>
          </p:nvPr>
        </p:nvSpPr>
        <p:spPr>
          <a:xfrm>
            <a:off x="714348" y="642918"/>
            <a:ext cx="7786742" cy="5500726"/>
          </a:xfrm>
          <a:blipFill>
            <a:blip r:embed="rId2" cstate="print"/>
            <a:tile tx="0" ty="0" sx="100000" sy="100000" flip="none" algn="tl"/>
          </a:blipFill>
        </p:spPr>
        <p:txBody>
          <a:bodyPr>
            <a:normAutofit/>
          </a:bodyPr>
          <a:lstStyle/>
          <a:p>
            <a:pPr algn="just"/>
            <a:endParaRPr lang="el-GR" sz="2400" dirty="0" smtClean="0">
              <a:solidFill>
                <a:srgbClr val="000066"/>
              </a:solidFill>
              <a:latin typeface="Segoe Script" pitchFamily="66" charset="0"/>
            </a:endParaRPr>
          </a:p>
          <a:p>
            <a:pPr algn="just"/>
            <a:r>
              <a:rPr lang="el-GR" sz="2400" dirty="0" smtClean="0">
                <a:solidFill>
                  <a:srgbClr val="000066"/>
                </a:solidFill>
                <a:latin typeface="Segoe Script" pitchFamily="66" charset="0"/>
              </a:rPr>
              <a:t>Επίσης, αποτελεί στόχο να αντιληφθούν ότι η ανθρώπινη δραστηριότητα καταχράται και επιβαρύνει τους υδατικούς πόρους με ρύπανση έως και μόλυνση αλλά και ότι στα χέρια των ανθρώπων βρίσκεται η λύση για λελογισμένη χρήση και προστασία των πόρων για να μπορούν και οι μελλοντικές γενιές να τους απολαμβάνουν. Για όλους αυτούς τους λόγους, το πρόγραμμα  αποσκοπεί να προσφέρει στα παιδιά πολλές οπτικές γωνίες σχετικά με το θέμα και να τα κάνει «σοφότερα» αλλά και πιο υπεύθυνα στην συμπεριφορά τους.</a:t>
            </a:r>
            <a:endParaRPr lang="el-GR" sz="2400" dirty="0">
              <a:solidFill>
                <a:srgbClr val="000066"/>
              </a:solidFill>
              <a:latin typeface="Segoe Script" pitchFamily="66"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14282" y="274638"/>
            <a:ext cx="8786874" cy="796908"/>
          </a:xfrm>
          <a:blipFill>
            <a:blip r:embed="rId2" cstate="print"/>
            <a:tile tx="0" ty="0" sx="100000" sy="100000" flip="none" algn="tl"/>
          </a:blipFill>
        </p:spPr>
        <p:txBody>
          <a:bodyPr>
            <a:noAutofit/>
          </a:bodyPr>
          <a:lstStyle/>
          <a:p>
            <a:r>
              <a:rPr lang="el-GR" sz="2800" b="1" dirty="0" smtClean="0">
                <a:solidFill>
                  <a:srgbClr val="000066"/>
                </a:solidFill>
                <a:latin typeface="Segoe Script" pitchFamily="66" charset="0"/>
              </a:rPr>
              <a:t>1</a:t>
            </a:r>
            <a:r>
              <a:rPr lang="el-GR" sz="2800" b="1" baseline="30000" dirty="0" smtClean="0">
                <a:solidFill>
                  <a:srgbClr val="000066"/>
                </a:solidFill>
                <a:latin typeface="Segoe Script" pitchFamily="66" charset="0"/>
              </a:rPr>
              <a:t>ο</a:t>
            </a:r>
            <a:r>
              <a:rPr lang="el-GR" sz="2800" b="1" dirty="0" smtClean="0">
                <a:solidFill>
                  <a:srgbClr val="000066"/>
                </a:solidFill>
                <a:latin typeface="Segoe Script" pitchFamily="66" charset="0"/>
              </a:rPr>
              <a:t> ΕΡΓΑΣΤΗΡΙΟ «Νερό σημαίνει για μένα …» </a:t>
            </a:r>
            <a:endParaRPr lang="el-GR" sz="2800" b="1" dirty="0">
              <a:solidFill>
                <a:srgbClr val="000066"/>
              </a:solidFill>
              <a:latin typeface="Segoe Script" pitchFamily="66" charset="0"/>
            </a:endParaRPr>
          </a:p>
        </p:txBody>
      </p:sp>
      <p:pic>
        <p:nvPicPr>
          <p:cNvPr id="1026" name="Picture 2" descr="C:\Users\user\Desktop\λενα_φωτο_17_2\IMG_20220217_115119.jpg"/>
          <p:cNvPicPr>
            <a:picLocks noChangeAspect="1" noChangeArrowheads="1"/>
          </p:cNvPicPr>
          <p:nvPr/>
        </p:nvPicPr>
        <p:blipFill>
          <a:blip r:embed="rId3" cstate="print"/>
          <a:srcRect/>
          <a:stretch>
            <a:fillRect/>
          </a:stretch>
        </p:blipFill>
        <p:spPr bwMode="auto">
          <a:xfrm>
            <a:off x="500034" y="1571613"/>
            <a:ext cx="2667019" cy="2000264"/>
          </a:xfrm>
          <a:prstGeom prst="rect">
            <a:avLst/>
          </a:prstGeom>
          <a:noFill/>
          <a:ln w="127000">
            <a:solidFill>
              <a:srgbClr val="00FFFF"/>
            </a:solidFill>
          </a:ln>
        </p:spPr>
      </p:pic>
      <p:sp>
        <p:nvSpPr>
          <p:cNvPr id="5" name="4 - Σύννεφο"/>
          <p:cNvSpPr/>
          <p:nvPr/>
        </p:nvSpPr>
        <p:spPr>
          <a:xfrm>
            <a:off x="285720" y="3929066"/>
            <a:ext cx="3786214" cy="2571768"/>
          </a:xfrm>
          <a:prstGeom prst="cloud">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dirty="0" smtClean="0">
                <a:solidFill>
                  <a:srgbClr val="000066"/>
                </a:solidFill>
                <a:latin typeface="Segoe Script" pitchFamily="66" charset="0"/>
              </a:rPr>
              <a:t>Ενεργοποίηση μαθητών </a:t>
            </a:r>
          </a:p>
          <a:p>
            <a:pPr algn="ctr"/>
            <a:r>
              <a:rPr lang="el-GR" sz="2400" dirty="0" smtClean="0">
                <a:solidFill>
                  <a:srgbClr val="000066"/>
                </a:solidFill>
                <a:latin typeface="Segoe Script" pitchFamily="66" charset="0"/>
              </a:rPr>
              <a:t>σχετικά με το θέμα.</a:t>
            </a:r>
            <a:endParaRPr lang="el-GR" sz="2400" dirty="0">
              <a:solidFill>
                <a:srgbClr val="000066"/>
              </a:solidFill>
              <a:latin typeface="Segoe Script" pitchFamily="66" charset="0"/>
            </a:endParaRPr>
          </a:p>
        </p:txBody>
      </p:sp>
      <p:pic>
        <p:nvPicPr>
          <p:cNvPr id="1027" name="Picture 3" descr="C:\Users\user\Desktop\λενα_φωτο_17_2\IMG_20220217_115209.jpg"/>
          <p:cNvPicPr>
            <a:picLocks noChangeAspect="1" noChangeArrowheads="1"/>
          </p:cNvPicPr>
          <p:nvPr/>
        </p:nvPicPr>
        <p:blipFill>
          <a:blip r:embed="rId4" cstate="print"/>
          <a:srcRect/>
          <a:stretch>
            <a:fillRect/>
          </a:stretch>
        </p:blipFill>
        <p:spPr bwMode="auto">
          <a:xfrm>
            <a:off x="4500562" y="1571612"/>
            <a:ext cx="4238656" cy="4714908"/>
          </a:xfrm>
          <a:prstGeom prst="rect">
            <a:avLst/>
          </a:prstGeom>
          <a:noFill/>
          <a:ln w="127000">
            <a:solidFill>
              <a:srgbClr val="00FFFF"/>
            </a:solid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user\Desktop\λενα_φωτο_17_2\IMG_20220217_122720_1.jpg"/>
          <p:cNvPicPr>
            <a:picLocks noChangeAspect="1" noChangeArrowheads="1"/>
          </p:cNvPicPr>
          <p:nvPr/>
        </p:nvPicPr>
        <p:blipFill>
          <a:blip r:embed="rId2" cstate="print"/>
          <a:srcRect/>
          <a:stretch>
            <a:fillRect/>
          </a:stretch>
        </p:blipFill>
        <p:spPr bwMode="auto">
          <a:xfrm>
            <a:off x="285720" y="3857628"/>
            <a:ext cx="3071834" cy="2303876"/>
          </a:xfrm>
          <a:prstGeom prst="rect">
            <a:avLst/>
          </a:prstGeom>
          <a:noFill/>
          <a:ln w="127000">
            <a:solidFill>
              <a:srgbClr val="00FFFF"/>
            </a:solidFill>
          </a:ln>
        </p:spPr>
      </p:pic>
      <p:pic>
        <p:nvPicPr>
          <p:cNvPr id="2051" name="Picture 3" descr="C:\Users\user\Desktop\λενα_φωτο_17_2\IMG_20220217_115412.jpg"/>
          <p:cNvPicPr>
            <a:picLocks noChangeAspect="1" noChangeArrowheads="1"/>
          </p:cNvPicPr>
          <p:nvPr/>
        </p:nvPicPr>
        <p:blipFill>
          <a:blip r:embed="rId3" cstate="print"/>
          <a:srcRect l="17699" r="13274" b="13864"/>
          <a:stretch>
            <a:fillRect/>
          </a:stretch>
        </p:blipFill>
        <p:spPr bwMode="auto">
          <a:xfrm>
            <a:off x="4572000" y="214290"/>
            <a:ext cx="3969213" cy="3714776"/>
          </a:xfrm>
          <a:prstGeom prst="rect">
            <a:avLst/>
          </a:prstGeom>
          <a:noFill/>
          <a:ln w="127000">
            <a:solidFill>
              <a:srgbClr val="00FFFF"/>
            </a:solidFill>
          </a:ln>
        </p:spPr>
      </p:pic>
      <p:pic>
        <p:nvPicPr>
          <p:cNvPr id="2052" name="Picture 4" descr="C:\Users\user\Desktop\λενα_φωτο_17_2\IMG_20220217_115303_BURST1.jpg"/>
          <p:cNvPicPr>
            <a:picLocks noChangeAspect="1" noChangeArrowheads="1"/>
          </p:cNvPicPr>
          <p:nvPr/>
        </p:nvPicPr>
        <p:blipFill>
          <a:blip r:embed="rId4" cstate="print"/>
          <a:srcRect/>
          <a:stretch>
            <a:fillRect/>
          </a:stretch>
        </p:blipFill>
        <p:spPr bwMode="auto">
          <a:xfrm>
            <a:off x="285720" y="357166"/>
            <a:ext cx="3929090" cy="2946818"/>
          </a:xfrm>
          <a:prstGeom prst="rect">
            <a:avLst/>
          </a:prstGeom>
          <a:noFill/>
          <a:ln w="127000">
            <a:solidFill>
              <a:srgbClr val="00FFFF"/>
            </a:solidFill>
          </a:ln>
        </p:spPr>
      </p:pic>
      <p:sp>
        <p:nvSpPr>
          <p:cNvPr id="5" name="4 - Σύννεφο"/>
          <p:cNvSpPr/>
          <p:nvPr/>
        </p:nvSpPr>
        <p:spPr>
          <a:xfrm>
            <a:off x="3571868" y="4143380"/>
            <a:ext cx="5429288" cy="2428892"/>
          </a:xfrm>
          <a:prstGeom prst="cloud">
            <a:avLst/>
          </a:prstGeom>
          <a:blipFill>
            <a:blip r:embed="rId5"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dirty="0" smtClean="0">
                <a:solidFill>
                  <a:srgbClr val="000066"/>
                </a:solidFill>
                <a:latin typeface="Segoe Script" pitchFamily="66" charset="0"/>
              </a:rPr>
              <a:t>Παρουσίαση μιας έννοιας ως «παγωμένη εικόνα» και κατασκευή αραχνογράμματος. </a:t>
            </a:r>
            <a:endParaRPr lang="el-GR" sz="2400" dirty="0">
              <a:solidFill>
                <a:srgbClr val="000066"/>
              </a:solidFill>
              <a:latin typeface="Segoe Script" pitchFamily="66"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user\Desktop\λενα_φωτο_17_2\IMG_20220217_115454.jpg"/>
          <p:cNvPicPr>
            <a:picLocks noChangeAspect="1" noChangeArrowheads="1"/>
          </p:cNvPicPr>
          <p:nvPr/>
        </p:nvPicPr>
        <p:blipFill>
          <a:blip r:embed="rId2" cstate="print"/>
          <a:srcRect l="6048" r="26210" b="9677"/>
          <a:stretch>
            <a:fillRect/>
          </a:stretch>
        </p:blipFill>
        <p:spPr bwMode="auto">
          <a:xfrm>
            <a:off x="214282" y="285728"/>
            <a:ext cx="4000528" cy="4000528"/>
          </a:xfrm>
          <a:prstGeom prst="rect">
            <a:avLst/>
          </a:prstGeom>
          <a:noFill/>
          <a:ln w="127000">
            <a:solidFill>
              <a:srgbClr val="00FFFF"/>
            </a:solidFill>
          </a:ln>
        </p:spPr>
      </p:pic>
      <p:pic>
        <p:nvPicPr>
          <p:cNvPr id="3075" name="Picture 3" descr="C:\Users\user\Desktop\λενα_φωτο_17_2\IMG_20220217_115554.jpg"/>
          <p:cNvPicPr>
            <a:picLocks noChangeAspect="1" noChangeArrowheads="1"/>
          </p:cNvPicPr>
          <p:nvPr/>
        </p:nvPicPr>
        <p:blipFill>
          <a:blip r:embed="rId3" cstate="print"/>
          <a:srcRect/>
          <a:stretch>
            <a:fillRect/>
          </a:stretch>
        </p:blipFill>
        <p:spPr bwMode="auto">
          <a:xfrm>
            <a:off x="4500562" y="3286124"/>
            <a:ext cx="4381531" cy="3286148"/>
          </a:xfrm>
          <a:prstGeom prst="rect">
            <a:avLst/>
          </a:prstGeom>
          <a:noFill/>
          <a:ln w="127000">
            <a:solidFill>
              <a:srgbClr val="00FFFF"/>
            </a:solidFill>
          </a:ln>
        </p:spPr>
      </p:pic>
      <p:sp>
        <p:nvSpPr>
          <p:cNvPr id="4" name="3 - Σύννεφο"/>
          <p:cNvSpPr/>
          <p:nvPr/>
        </p:nvSpPr>
        <p:spPr>
          <a:xfrm>
            <a:off x="4500562" y="285728"/>
            <a:ext cx="4357718" cy="2643206"/>
          </a:xfrm>
          <a:prstGeom prst="cloud">
            <a:avLst/>
          </a:prstGeom>
          <a:blipFill>
            <a:blip r:embed="rId4"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dirty="0" smtClean="0">
                <a:solidFill>
                  <a:srgbClr val="000066"/>
                </a:solidFill>
                <a:latin typeface="Segoe Script" pitchFamily="66" charset="0"/>
              </a:rPr>
              <a:t>Δημιουργία τρισδιάστατου εννοιολογικού χάρτη με τη μορφή μόμπιλε.</a:t>
            </a:r>
            <a:endParaRPr lang="el-GR" sz="2400" dirty="0">
              <a:solidFill>
                <a:srgbClr val="000066"/>
              </a:solidFill>
              <a:latin typeface="Segoe Script" pitchFamily="66"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71472" y="285728"/>
            <a:ext cx="8229600" cy="654032"/>
          </a:xfrm>
          <a:blipFill>
            <a:blip r:embed="rId2" cstate="print"/>
            <a:tile tx="0" ty="0" sx="100000" sy="100000" flip="none" algn="tl"/>
          </a:blipFill>
        </p:spPr>
        <p:txBody>
          <a:bodyPr>
            <a:normAutofit/>
          </a:bodyPr>
          <a:lstStyle/>
          <a:p>
            <a:r>
              <a:rPr lang="el-GR" sz="2800" b="1" dirty="0" smtClean="0">
                <a:solidFill>
                  <a:srgbClr val="000066"/>
                </a:solidFill>
                <a:latin typeface="Segoe Script" pitchFamily="66" charset="0"/>
              </a:rPr>
              <a:t>2</a:t>
            </a:r>
            <a:r>
              <a:rPr lang="el-GR" sz="2800" b="1" baseline="30000" dirty="0" smtClean="0">
                <a:solidFill>
                  <a:srgbClr val="000066"/>
                </a:solidFill>
                <a:latin typeface="Segoe Script" pitchFamily="66" charset="0"/>
              </a:rPr>
              <a:t>ο</a:t>
            </a:r>
            <a:r>
              <a:rPr lang="el-GR" sz="2800" b="1" dirty="0" smtClean="0">
                <a:solidFill>
                  <a:srgbClr val="000066"/>
                </a:solidFill>
                <a:latin typeface="Segoe Script" pitchFamily="66" charset="0"/>
              </a:rPr>
              <a:t> ΕΡΓΑΣΤΗΡΙΟ «Μια σταγόνα ταξιδεύει»</a:t>
            </a:r>
            <a:r>
              <a:rPr lang="el-GR" sz="2800" dirty="0" smtClean="0">
                <a:latin typeface="Segoe Script" pitchFamily="66" charset="0"/>
              </a:rPr>
              <a:t> </a:t>
            </a:r>
            <a:endParaRPr lang="el-GR" sz="2800" dirty="0">
              <a:latin typeface="Segoe Script" pitchFamily="66" charset="0"/>
            </a:endParaRPr>
          </a:p>
        </p:txBody>
      </p:sp>
      <p:pic>
        <p:nvPicPr>
          <p:cNvPr id="4099" name="Picture 3" descr="C:\Users\user\Desktop\λενα_φωτο_17_2\IMG_20220217_120000_1.jpg"/>
          <p:cNvPicPr>
            <a:picLocks noChangeAspect="1" noChangeArrowheads="1"/>
          </p:cNvPicPr>
          <p:nvPr/>
        </p:nvPicPr>
        <p:blipFill>
          <a:blip r:embed="rId3" cstate="print"/>
          <a:srcRect/>
          <a:stretch>
            <a:fillRect/>
          </a:stretch>
        </p:blipFill>
        <p:spPr bwMode="auto">
          <a:xfrm>
            <a:off x="428597" y="1214422"/>
            <a:ext cx="3857651" cy="2240555"/>
          </a:xfrm>
          <a:prstGeom prst="rect">
            <a:avLst/>
          </a:prstGeom>
          <a:noFill/>
          <a:ln w="127000">
            <a:solidFill>
              <a:srgbClr val="00FFFF"/>
            </a:solidFill>
          </a:ln>
        </p:spPr>
      </p:pic>
      <p:pic>
        <p:nvPicPr>
          <p:cNvPr id="4100" name="Picture 4" descr="C:\Users\user\Desktop\λενα_φωτο_17_2\IMG_20220217_120238.jpg"/>
          <p:cNvPicPr>
            <a:picLocks noChangeAspect="1" noChangeArrowheads="1"/>
          </p:cNvPicPr>
          <p:nvPr/>
        </p:nvPicPr>
        <p:blipFill>
          <a:blip r:embed="rId4" cstate="print"/>
          <a:srcRect b="24590"/>
          <a:stretch>
            <a:fillRect/>
          </a:stretch>
        </p:blipFill>
        <p:spPr bwMode="auto">
          <a:xfrm>
            <a:off x="285720" y="4000504"/>
            <a:ext cx="3536698" cy="2500330"/>
          </a:xfrm>
          <a:prstGeom prst="rect">
            <a:avLst/>
          </a:prstGeom>
          <a:noFill/>
          <a:ln w="127000">
            <a:solidFill>
              <a:srgbClr val="00FFFF"/>
            </a:solidFill>
          </a:ln>
        </p:spPr>
      </p:pic>
      <p:sp>
        <p:nvSpPr>
          <p:cNvPr id="6" name="5 - Σύννεφο"/>
          <p:cNvSpPr/>
          <p:nvPr/>
        </p:nvSpPr>
        <p:spPr>
          <a:xfrm>
            <a:off x="4071934" y="3786190"/>
            <a:ext cx="4857752" cy="2857520"/>
          </a:xfrm>
          <a:prstGeom prst="cloud">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dirty="0" smtClean="0">
                <a:solidFill>
                  <a:srgbClr val="000066"/>
                </a:solidFill>
                <a:latin typeface="Segoe Script" pitchFamily="66" charset="0"/>
              </a:rPr>
              <a:t>Με αφορμή τον κύκλο του νερού γράψαμε και εικονογραφήσαμε μια μικρή ιστορία. </a:t>
            </a:r>
            <a:endParaRPr lang="el-GR" sz="2400" dirty="0">
              <a:solidFill>
                <a:srgbClr val="000066"/>
              </a:solidFill>
              <a:latin typeface="Segoe Script" pitchFamily="66" charset="0"/>
            </a:endParaRPr>
          </a:p>
        </p:txBody>
      </p:sp>
      <p:pic>
        <p:nvPicPr>
          <p:cNvPr id="7" name="Picture 2" descr="C:\Users\user\Desktop\λενα_φωτο_17_2\IMG_20220217_115834_1.jpg"/>
          <p:cNvPicPr>
            <a:picLocks noChangeAspect="1" noChangeArrowheads="1"/>
          </p:cNvPicPr>
          <p:nvPr/>
        </p:nvPicPr>
        <p:blipFill>
          <a:blip r:embed="rId5" cstate="print"/>
          <a:srcRect/>
          <a:stretch>
            <a:fillRect/>
          </a:stretch>
        </p:blipFill>
        <p:spPr bwMode="auto">
          <a:xfrm>
            <a:off x="5286380" y="1285860"/>
            <a:ext cx="3048021" cy="2286016"/>
          </a:xfrm>
          <a:prstGeom prst="rect">
            <a:avLst/>
          </a:prstGeom>
          <a:noFill/>
          <a:ln w="127000">
            <a:solidFill>
              <a:srgbClr val="00FFFF"/>
            </a:solid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user\Desktop\λενα_φωτο_17_2\IMG_20220214_212240.jpg"/>
          <p:cNvPicPr>
            <a:picLocks noChangeAspect="1" noChangeArrowheads="1"/>
          </p:cNvPicPr>
          <p:nvPr/>
        </p:nvPicPr>
        <p:blipFill>
          <a:blip r:embed="rId2" cstate="print"/>
          <a:srcRect/>
          <a:stretch>
            <a:fillRect/>
          </a:stretch>
        </p:blipFill>
        <p:spPr bwMode="auto">
          <a:xfrm>
            <a:off x="4857752" y="785794"/>
            <a:ext cx="3839268" cy="5143536"/>
          </a:xfrm>
          <a:prstGeom prst="rect">
            <a:avLst/>
          </a:prstGeom>
          <a:noFill/>
          <a:ln w="127000">
            <a:solidFill>
              <a:srgbClr val="00FFFF"/>
            </a:solidFill>
          </a:ln>
        </p:spPr>
      </p:pic>
      <p:pic>
        <p:nvPicPr>
          <p:cNvPr id="5123" name="Picture 3" descr="C:\Users\user\Desktop\λενα_φωτο_17_2\IMG_20220217_120849_1.jpg"/>
          <p:cNvPicPr>
            <a:picLocks noChangeAspect="1" noChangeArrowheads="1"/>
          </p:cNvPicPr>
          <p:nvPr/>
        </p:nvPicPr>
        <p:blipFill>
          <a:blip r:embed="rId3" cstate="print"/>
          <a:srcRect/>
          <a:stretch>
            <a:fillRect/>
          </a:stretch>
        </p:blipFill>
        <p:spPr bwMode="auto">
          <a:xfrm>
            <a:off x="1071538" y="357166"/>
            <a:ext cx="2571768" cy="3429024"/>
          </a:xfrm>
          <a:prstGeom prst="rect">
            <a:avLst/>
          </a:prstGeom>
          <a:noFill/>
          <a:ln w="127000">
            <a:solidFill>
              <a:srgbClr val="00FFFF"/>
            </a:solidFill>
          </a:ln>
        </p:spPr>
      </p:pic>
      <p:sp>
        <p:nvSpPr>
          <p:cNvPr id="5" name="4 - Σύννεφο"/>
          <p:cNvSpPr/>
          <p:nvPr/>
        </p:nvSpPr>
        <p:spPr>
          <a:xfrm>
            <a:off x="285720" y="4143380"/>
            <a:ext cx="4214842" cy="2214578"/>
          </a:xfrm>
          <a:prstGeom prst="cloud">
            <a:avLst/>
          </a:prstGeom>
          <a:blipFill>
            <a:blip r:embed="rId4"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dirty="0" smtClean="0">
                <a:solidFill>
                  <a:srgbClr val="000066"/>
                </a:solidFill>
                <a:latin typeface="Segoe Script" pitchFamily="66" charset="0"/>
              </a:rPr>
              <a:t>Κι επειδή είχαμε πολλή όρεξη φτιάξαμε και μια αφίσα.</a:t>
            </a:r>
            <a:endParaRPr lang="el-GR" sz="2400" dirty="0">
              <a:solidFill>
                <a:srgbClr val="000066"/>
              </a:solidFill>
              <a:latin typeface="Segoe Script" pitchFamily="66"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ser\Desktop\λενα_φωτο_17_2\IMG_20220217_115647.jpg"/>
          <p:cNvPicPr>
            <a:picLocks noChangeAspect="1" noChangeArrowheads="1"/>
          </p:cNvPicPr>
          <p:nvPr/>
        </p:nvPicPr>
        <p:blipFill>
          <a:blip r:embed="rId2" cstate="print"/>
          <a:srcRect/>
          <a:stretch>
            <a:fillRect/>
          </a:stretch>
        </p:blipFill>
        <p:spPr bwMode="auto">
          <a:xfrm>
            <a:off x="285720" y="357166"/>
            <a:ext cx="3905277" cy="2928958"/>
          </a:xfrm>
          <a:prstGeom prst="rect">
            <a:avLst/>
          </a:prstGeom>
          <a:noFill/>
          <a:ln w="127000">
            <a:solidFill>
              <a:srgbClr val="00FFFF"/>
            </a:solidFill>
          </a:ln>
        </p:spPr>
      </p:pic>
      <p:pic>
        <p:nvPicPr>
          <p:cNvPr id="1027" name="Picture 3" descr="C:\Users\user\Desktop\λενα_φωτο_17_2\IMG_20220217_115716.jpg"/>
          <p:cNvPicPr>
            <a:picLocks noChangeAspect="1" noChangeArrowheads="1"/>
          </p:cNvPicPr>
          <p:nvPr/>
        </p:nvPicPr>
        <p:blipFill>
          <a:blip r:embed="rId3" cstate="print"/>
          <a:srcRect/>
          <a:stretch>
            <a:fillRect/>
          </a:stretch>
        </p:blipFill>
        <p:spPr bwMode="auto">
          <a:xfrm>
            <a:off x="4643438" y="3571876"/>
            <a:ext cx="4095779" cy="2643206"/>
          </a:xfrm>
          <a:prstGeom prst="rect">
            <a:avLst/>
          </a:prstGeom>
          <a:noFill/>
          <a:ln w="127000">
            <a:solidFill>
              <a:srgbClr val="00FFFF"/>
            </a:solidFill>
          </a:ln>
        </p:spPr>
      </p:pic>
      <p:sp>
        <p:nvSpPr>
          <p:cNvPr id="4" name="3 - Σύννεφο"/>
          <p:cNvSpPr/>
          <p:nvPr/>
        </p:nvSpPr>
        <p:spPr>
          <a:xfrm>
            <a:off x="4572000" y="0"/>
            <a:ext cx="4286280" cy="3214686"/>
          </a:xfrm>
          <a:prstGeom prst="cloud">
            <a:avLst/>
          </a:prstGeom>
          <a:blipFill>
            <a:blip r:embed="rId4"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dirty="0" smtClean="0">
                <a:solidFill>
                  <a:srgbClr val="000066"/>
                </a:solidFill>
                <a:latin typeface="Segoe Script" pitchFamily="66" charset="0"/>
              </a:rPr>
              <a:t>Τι γνώσεις έχουμε ήδη κατακτήσει; Ποια νέα γνώση θέλουμε να αποκτήσουμε;</a:t>
            </a:r>
            <a:endParaRPr lang="el-GR" sz="2400" dirty="0">
              <a:solidFill>
                <a:srgbClr val="000066"/>
              </a:solidFill>
              <a:latin typeface="Segoe Script" pitchFamily="66" charset="0"/>
            </a:endParaRPr>
          </a:p>
        </p:txBody>
      </p:sp>
      <p:sp>
        <p:nvSpPr>
          <p:cNvPr id="5" name="4 - Σύννεφο"/>
          <p:cNvSpPr/>
          <p:nvPr/>
        </p:nvSpPr>
        <p:spPr>
          <a:xfrm>
            <a:off x="214282" y="3714752"/>
            <a:ext cx="3857652" cy="2571768"/>
          </a:xfrm>
          <a:prstGeom prst="cloud">
            <a:avLst/>
          </a:prstGeom>
          <a:blipFill>
            <a:blip r:embed="rId4"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2400" dirty="0" smtClean="0">
              <a:solidFill>
                <a:srgbClr val="000066"/>
              </a:solidFill>
              <a:latin typeface="Segoe Script" pitchFamily="66" charset="0"/>
            </a:endParaRPr>
          </a:p>
          <a:p>
            <a:pPr algn="ctr"/>
            <a:r>
              <a:rPr lang="el-GR" sz="2400" dirty="0" smtClean="0">
                <a:solidFill>
                  <a:srgbClr val="000066"/>
                </a:solidFill>
                <a:latin typeface="Segoe Script" pitchFamily="66" charset="0"/>
              </a:rPr>
              <a:t>Παίζοντας </a:t>
            </a:r>
            <a:r>
              <a:rPr lang="en-US" sz="2400" dirty="0" smtClean="0">
                <a:solidFill>
                  <a:srgbClr val="000066"/>
                </a:solidFill>
                <a:latin typeface="Segoe Script" pitchFamily="66" charset="0"/>
              </a:rPr>
              <a:t>BINGO</a:t>
            </a:r>
            <a:r>
              <a:rPr lang="el-GR" sz="2400" dirty="0" smtClean="0">
                <a:solidFill>
                  <a:srgbClr val="000066"/>
                </a:solidFill>
                <a:latin typeface="Segoe Script" pitchFamily="66" charset="0"/>
              </a:rPr>
              <a:t> και διασκεδάζοντας  τα καταφέραμε όλα!</a:t>
            </a:r>
            <a:endParaRPr lang="el-GR" sz="2400" dirty="0">
              <a:solidFill>
                <a:srgbClr val="000066"/>
              </a:solidFill>
              <a:latin typeface="Segoe Script" pitchFamily="66" charset="0"/>
            </a:endParaRPr>
          </a:p>
        </p:txBody>
      </p:sp>
    </p:spTree>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524</TotalTime>
  <Words>709</Words>
  <Application>Microsoft Office PowerPoint</Application>
  <PresentationFormat>Προβολή στην οθόνη (4:3)</PresentationFormat>
  <Paragraphs>64</Paragraphs>
  <Slides>24</Slides>
  <Notes>0</Notes>
  <HiddenSlides>0</HiddenSlides>
  <MMClips>0</MMClips>
  <ScaleCrop>false</ScaleCrop>
  <HeadingPairs>
    <vt:vector size="6" baseType="variant">
      <vt:variant>
        <vt:lpstr>Θέμα</vt:lpstr>
      </vt:variant>
      <vt:variant>
        <vt:i4>1</vt:i4>
      </vt:variant>
      <vt:variant>
        <vt:lpstr>Ενσωματωμένοι διακομιστές OLE</vt:lpstr>
      </vt:variant>
      <vt:variant>
        <vt:i4>1</vt:i4>
      </vt:variant>
      <vt:variant>
        <vt:lpstr>Τίτλοι διαφανειών</vt:lpstr>
      </vt:variant>
      <vt:variant>
        <vt:i4>24</vt:i4>
      </vt:variant>
    </vt:vector>
  </HeadingPairs>
  <TitlesOfParts>
    <vt:vector size="26" baseType="lpstr">
      <vt:lpstr>Θέμα του Office</vt:lpstr>
      <vt:lpstr>Έγγραφο</vt:lpstr>
      <vt:lpstr>Διαφάνεια 1</vt:lpstr>
      <vt:lpstr>Διαφάνεια 2</vt:lpstr>
      <vt:lpstr>Διαφάνεια 3</vt:lpstr>
      <vt:lpstr>1ο ΕΡΓΑΣΤΗΡΙΟ «Νερό σημαίνει για μένα …» </vt:lpstr>
      <vt:lpstr>Διαφάνεια 5</vt:lpstr>
      <vt:lpstr>Διαφάνεια 6</vt:lpstr>
      <vt:lpstr>2ο ΕΡΓΑΣΤΗΡΙΟ «Μια σταγόνα ταξιδεύει» </vt:lpstr>
      <vt:lpstr>Διαφάνεια 8</vt:lpstr>
      <vt:lpstr>Διαφάνεια 9</vt:lpstr>
      <vt:lpstr>3ο ΕΡΓΑΣΤΗΡΙΟ « Το νερό στον κόσμο »</vt:lpstr>
      <vt:lpstr>Διαφάνεια 11</vt:lpstr>
      <vt:lpstr>Διαφάνεια 12</vt:lpstr>
      <vt:lpstr>Διαφάνεια 13</vt:lpstr>
      <vt:lpstr>Διαφάνεια 14</vt:lpstr>
      <vt:lpstr>4ο ΕΡΓΑΣΤΗΡΙΟ «Πώς φτάνει στη βρύση μας;»</vt:lpstr>
      <vt:lpstr>Διαφάνεια 16</vt:lpstr>
      <vt:lpstr>5ο ΕΡΓΑΣΤΗΡΙΟ «Το νερό στο σχολείο μας»</vt:lpstr>
      <vt:lpstr>Διαφάνεια 18</vt:lpstr>
      <vt:lpstr>Διαφάνεια 19</vt:lpstr>
      <vt:lpstr>6ο ΕΡΓΑΣΤΗΡΙΟ «Σοφή διαχείριση του νερού»</vt:lpstr>
      <vt:lpstr>Διαφάνεια 21</vt:lpstr>
      <vt:lpstr>Διαφάνεια 22</vt:lpstr>
      <vt:lpstr>7ο ΕΡΓΑΣΤΗΡΙΟ «Διάδοση του μηνύματος» </vt:lpstr>
      <vt:lpstr>Διαφάνεια 24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user</dc:creator>
  <cp:lastModifiedBy>student</cp:lastModifiedBy>
  <cp:revision>84</cp:revision>
  <dcterms:created xsi:type="dcterms:W3CDTF">2022-02-20T18:55:50Z</dcterms:created>
  <dcterms:modified xsi:type="dcterms:W3CDTF">2022-04-08T09:19:43Z</dcterms:modified>
</cp:coreProperties>
</file>